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slide+xml" PartName="/ppt/slides/slide57.xml"/>
  <Override ContentType="application/vnd.openxmlformats-officedocument.presentationml.slide+xml" PartName="/ppt/slides/slide58.xml"/>
  <Override ContentType="application/vnd.openxmlformats-officedocument.presentationml.slide+xml" PartName="/ppt/slides/slide59.xml"/>
  <Override ContentType="application/vnd.openxmlformats-officedocument.presentationml.slide+xml" PartName="/ppt/slides/slide60.xml"/>
  <Override ContentType="application/vnd.openxmlformats-officedocument.presentationml.slide+xml" PartName="/ppt/slides/slide61.xml"/>
  <Override ContentType="application/vnd.openxmlformats-officedocument.presentationml.slide+xml" PartName="/ppt/slides/slide62.xml"/>
  <Override ContentType="application/vnd.openxmlformats-officedocument.presentationml.slide+xml" PartName="/ppt/slides/slide6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</p:sldIdLst>
  <p:sldSz cx="18288000" cy="10287000"/>
  <p:notesSz cx="6858000" cy="9144000"/>
  <p:embeddedFontLst>
    <p:embeddedFont>
      <p:font typeface="Montserrat Ultra-Bold" charset="1" panose="00000900000000000000"/>
      <p:regular r:id="rId69"/>
    </p:embeddedFont>
    <p:embeddedFont>
      <p:font typeface="Montserrat Bold" charset="1" panose="00000800000000000000"/>
      <p:regular r:id="rId70"/>
    </p:embeddedFont>
    <p:embeddedFont>
      <p:font typeface="Montserrat" charset="1" panose="00000500000000000000"/>
      <p:regular r:id="rId71"/>
    </p:embeddedFont>
    <p:embeddedFont>
      <p:font typeface="Canva Sans Bold" charset="1" panose="020B0803030501040103"/>
      <p:regular r:id="rId72"/>
    </p:embeddedFont>
    <p:embeddedFont>
      <p:font typeface="Canva Sans" charset="1" panose="020B0503030501040103"/>
      <p:regular r:id="rId7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slides/slide52.xml" Type="http://schemas.openxmlformats.org/officeDocument/2006/relationships/slide"/><Relationship Id="rId58" Target="slides/slide53.xml" Type="http://schemas.openxmlformats.org/officeDocument/2006/relationships/slide"/><Relationship Id="rId59" Target="slides/slide54.xml" Type="http://schemas.openxmlformats.org/officeDocument/2006/relationships/slide"/><Relationship Id="rId6" Target="slides/slide1.xml" Type="http://schemas.openxmlformats.org/officeDocument/2006/relationships/slide"/><Relationship Id="rId60" Target="slides/slide55.xml" Type="http://schemas.openxmlformats.org/officeDocument/2006/relationships/slide"/><Relationship Id="rId61" Target="slides/slide56.xml" Type="http://schemas.openxmlformats.org/officeDocument/2006/relationships/slide"/><Relationship Id="rId62" Target="slides/slide57.xml" Type="http://schemas.openxmlformats.org/officeDocument/2006/relationships/slide"/><Relationship Id="rId63" Target="slides/slide58.xml" Type="http://schemas.openxmlformats.org/officeDocument/2006/relationships/slide"/><Relationship Id="rId64" Target="slides/slide59.xml" Type="http://schemas.openxmlformats.org/officeDocument/2006/relationships/slide"/><Relationship Id="rId65" Target="slides/slide60.xml" Type="http://schemas.openxmlformats.org/officeDocument/2006/relationships/slide"/><Relationship Id="rId66" Target="slides/slide61.xml" Type="http://schemas.openxmlformats.org/officeDocument/2006/relationships/slide"/><Relationship Id="rId67" Target="slides/slide62.xml" Type="http://schemas.openxmlformats.org/officeDocument/2006/relationships/slide"/><Relationship Id="rId68" Target="slides/slide63.xml" Type="http://schemas.openxmlformats.org/officeDocument/2006/relationships/slide"/><Relationship Id="rId69" Target="fonts/font69.fntdata" Type="http://schemas.openxmlformats.org/officeDocument/2006/relationships/font"/><Relationship Id="rId7" Target="slides/slide2.xml" Type="http://schemas.openxmlformats.org/officeDocument/2006/relationships/slide"/><Relationship Id="rId70" Target="fonts/font70.fntdata" Type="http://schemas.openxmlformats.org/officeDocument/2006/relationships/font"/><Relationship Id="rId71" Target="fonts/font71.fntdata" Type="http://schemas.openxmlformats.org/officeDocument/2006/relationships/font"/><Relationship Id="rId72" Target="fonts/font72.fntdata" Type="http://schemas.openxmlformats.org/officeDocument/2006/relationships/font"/><Relationship Id="rId73" Target="fonts/font73.fntdata" Type="http://schemas.openxmlformats.org/officeDocument/2006/relationships/font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YN0CUZJE.mp4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8.jpeg" Type="http://schemas.openxmlformats.org/officeDocument/2006/relationships/image"/><Relationship Id="rId5" Target="../media/VAGYN0CUZJE.mp4" Type="http://schemas.openxmlformats.org/officeDocument/2006/relationships/video"/><Relationship Id="rId6" Target="../media/VAGYN0CUZJE.mp4" Type="http://schemas.microsoft.com/office/2007/relationships/media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https://www.geeksforgeeks.org/python/python-continue-statement/" TargetMode="External" Type="http://schemas.openxmlformats.org/officeDocument/2006/relationships/hyperlink"/><Relationship Id="rId5" Target="https://www.geeksforgeeks.org/python/python-continue-statement/" TargetMode="External" Type="http://schemas.openxmlformats.org/officeDocument/2006/relationships/hyperlink"/></Relationships>
</file>

<file path=ppt/slides/_rels/slide5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https://www.geeksforgeeks.org/python/python-break-statement/" TargetMode="External" Type="http://schemas.openxmlformats.org/officeDocument/2006/relationships/hyperlink"/><Relationship Id="rId5" Target="https://www.geeksforgeeks.org/python/python-break-statement/" TargetMode="External" Type="http://schemas.openxmlformats.org/officeDocument/2006/relationships/hyperlink"/><Relationship Id="rId6" Target="https://www.geeksforgeeks.org/python/python-break-statement/" TargetMode="External" Type="http://schemas.openxmlformats.org/officeDocument/2006/relationships/hyperlink"/></Relationships>
</file>

<file path=ppt/slides/_rels/slide5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https://www.geeksforgeeks.org/python/default-arguments-in-python/" TargetMode="External" Type="http://schemas.openxmlformats.org/officeDocument/2006/relationships/hyperlink"/></Relationships>
</file>

<file path=ppt/slides/_rels/slide5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https://www.geeksforgeeks.org/python/python-return-statement/" TargetMode="External" Type="http://schemas.openxmlformats.org/officeDocument/2006/relationships/hyperlink"/></Relationships>
</file>

<file path=ppt/slides/_rels/slide5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6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15.jpeg" Type="http://schemas.openxmlformats.org/officeDocument/2006/relationships/image"/></Relationships>
</file>

<file path=ppt/slides/_rels/slide6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58268" y="4661064"/>
            <a:ext cx="10577614" cy="955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19"/>
              </a:lnSpc>
            </a:pPr>
            <a:r>
              <a:rPr lang="en-US" b="true" sz="626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Python SIG Day - 1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2966" y="152400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5"/>
                </a:lnTo>
                <a:lnTo>
                  <a:pt x="0" y="10371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725024"/>
            <a:ext cx="20719662" cy="1165481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415069" y="-991066"/>
            <a:ext cx="25130940" cy="14136128"/>
          </a:xfrm>
          <a:custGeom>
            <a:avLst/>
            <a:gdLst/>
            <a:ahLst/>
            <a:cxnLst/>
            <a:rect r="r" b="b" t="t" l="l"/>
            <a:pathLst>
              <a:path h="14136128" w="25130940">
                <a:moveTo>
                  <a:pt x="0" y="0"/>
                </a:moveTo>
                <a:lnTo>
                  <a:pt x="25130940" y="0"/>
                </a:lnTo>
                <a:lnTo>
                  <a:pt x="25130940" y="14136128"/>
                </a:lnTo>
                <a:lnTo>
                  <a:pt x="0" y="141361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43508" y="1029980"/>
            <a:ext cx="16727314" cy="10042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3"/>
              </a:lnSpc>
            </a:pPr>
            <a:r>
              <a:rPr lang="en-US" sz="50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6196"/>
              </a:lnSpc>
            </a:pPr>
            <a:r>
              <a:rPr lang="en-US" b="true" sz="5207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are Variables?</a:t>
            </a:r>
          </a:p>
          <a:p>
            <a:pPr algn="l">
              <a:lnSpc>
                <a:spcPts val="6196"/>
              </a:lnSpc>
            </a:pPr>
          </a:p>
          <a:p>
            <a:pPr algn="l" marL="1124231" indent="-562116" lvl="1">
              <a:lnSpc>
                <a:spcPts val="6196"/>
              </a:lnSpc>
              <a:buFont typeface="Arial"/>
              <a:buChar char="•"/>
            </a:pPr>
            <a:r>
              <a:rPr lang="en-US" sz="52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variable is just a name we give to a value we want to store.</a:t>
            </a:r>
          </a:p>
          <a:p>
            <a:pPr algn="l" marL="1124231" indent="-562116" lvl="1">
              <a:lnSpc>
                <a:spcPts val="6196"/>
              </a:lnSpc>
              <a:buFont typeface="Arial"/>
              <a:buChar char="•"/>
            </a:pPr>
            <a:r>
              <a:rPr lang="en-US" sz="52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Python variables don’t require an explicit declaration. Their type is inferred from the value assigned to them which is called dynamic typing.</a:t>
            </a:r>
          </a:p>
          <a:p>
            <a:pPr algn="l" marL="1124231" indent="-562116" lvl="1">
              <a:lnSpc>
                <a:spcPts val="6196"/>
              </a:lnSpc>
              <a:buFont typeface="Arial"/>
              <a:buChar char="•"/>
            </a:pPr>
            <a:r>
              <a:rPr lang="en-US" sz="52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Variables can hold different data types, such as numbers, text, lists, and more.</a:t>
            </a:r>
          </a:p>
          <a:p>
            <a:pPr algn="l">
              <a:lnSpc>
                <a:spcPts val="6196"/>
              </a:lnSpc>
            </a:pPr>
          </a:p>
          <a:p>
            <a:pPr algn="l">
              <a:lnSpc>
                <a:spcPts val="6196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662732" y="-1163417"/>
            <a:ext cx="26334170" cy="14812943"/>
          </a:xfrm>
          <a:custGeom>
            <a:avLst/>
            <a:gdLst/>
            <a:ahLst/>
            <a:cxnLst/>
            <a:rect r="r" b="b" t="t" l="l"/>
            <a:pathLst>
              <a:path h="14812943" w="26334170">
                <a:moveTo>
                  <a:pt x="0" y="0"/>
                </a:moveTo>
                <a:lnTo>
                  <a:pt x="26334170" y="0"/>
                </a:lnTo>
                <a:lnTo>
                  <a:pt x="26334170" y="14812943"/>
                </a:lnTo>
                <a:lnTo>
                  <a:pt x="0" y="148129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2521" y="1039505"/>
            <a:ext cx="17326049" cy="8814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2"/>
              </a:lnSpc>
            </a:pPr>
            <a:r>
              <a:rPr lang="en-US" sz="4439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5384"/>
              </a:lnSpc>
            </a:pPr>
            <a:r>
              <a:rPr lang="en-US" b="true" sz="4525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Declaring Variables</a:t>
            </a: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 Python, declaring a variable is as simple as assigning it a value using the = operator. No need to specify its type like in C++. Python is smart enough to figure it out!</a:t>
            </a: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Example:</a:t>
            </a:r>
          </a:p>
          <a:p>
            <a:pPr algn="l">
              <a:lnSpc>
                <a:spcPts val="5384"/>
              </a:lnSpc>
            </a:pP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python</a:t>
            </a: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Copy code : </a:t>
            </a: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x = 10</a:t>
            </a: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print(x)  # Output: 10</a:t>
            </a:r>
          </a:p>
          <a:p>
            <a:pPr algn="l">
              <a:lnSpc>
                <a:spcPts val="5384"/>
              </a:lnSpc>
            </a:pPr>
          </a:p>
          <a:p>
            <a:pPr algn="l">
              <a:lnSpc>
                <a:spcPts val="5384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7519959" y="-708724"/>
            <a:ext cx="27609658" cy="15530404"/>
          </a:xfrm>
          <a:custGeom>
            <a:avLst/>
            <a:gdLst/>
            <a:ahLst/>
            <a:cxnLst/>
            <a:rect r="r" b="b" t="t" l="l"/>
            <a:pathLst>
              <a:path h="15530404" w="27609658">
                <a:moveTo>
                  <a:pt x="0" y="0"/>
                </a:moveTo>
                <a:lnTo>
                  <a:pt x="27609658" y="0"/>
                </a:lnTo>
                <a:lnTo>
                  <a:pt x="27609658" y="15530404"/>
                </a:lnTo>
                <a:lnTo>
                  <a:pt x="0" y="15530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781061" y="1008275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Variable Naming Rules: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9980" y="2365054"/>
            <a:ext cx="16988278" cy="9654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Valid Names</a:t>
            </a:r>
          </a:p>
          <a:p>
            <a:pPr algn="l">
              <a:lnSpc>
                <a:spcPts val="5443"/>
              </a:lnSpc>
            </a:pPr>
          </a:p>
          <a:p>
            <a:pPr algn="l" marL="1975087" indent="-658362" lvl="2">
              <a:lnSpc>
                <a:spcPts val="5443"/>
              </a:lnSpc>
              <a:buFont typeface="Arial"/>
              <a:buChar char="⚬"/>
            </a:pP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Must start with a letter or underscore (_).</a:t>
            </a:r>
          </a:p>
          <a:p>
            <a:pPr algn="l" marL="1975087" indent="-658362" lvl="2">
              <a:lnSpc>
                <a:spcPts val="5443"/>
              </a:lnSpc>
              <a:buFont typeface="Arial"/>
              <a:buChar char="⚬"/>
            </a:pP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Can only contain alphanumeric characters and underscores.</a:t>
            </a:r>
          </a:p>
          <a:p>
            <a:pPr algn="l" marL="1975087" indent="-658362" lvl="2">
              <a:lnSpc>
                <a:spcPts val="5443"/>
              </a:lnSpc>
              <a:buFont typeface="Arial"/>
              <a:buChar char="⚬"/>
            </a:pP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Are </a:t>
            </a: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Case-sensitive (Age and age are different).</a:t>
            </a:r>
          </a:p>
          <a:p>
            <a:pPr algn="l" marL="1975087" indent="-658362" lvl="2">
              <a:lnSpc>
                <a:spcPts val="5443"/>
              </a:lnSpc>
              <a:buFont typeface="Arial"/>
              <a:buChar char="⚬"/>
            </a:pP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Reserved keywords in Python cannot be used as variable names (Eg - print, if, else, while, for, def, class, import, True, False, None)</a:t>
            </a:r>
          </a:p>
          <a:p>
            <a:pPr algn="l">
              <a:lnSpc>
                <a:spcPts val="5443"/>
              </a:lnSpc>
            </a:pPr>
          </a:p>
          <a:p>
            <a:pPr algn="l">
              <a:lnSpc>
                <a:spcPts val="5443"/>
              </a:lnSpc>
            </a:pPr>
          </a:p>
          <a:p>
            <a:pPr algn="l">
              <a:lnSpc>
                <a:spcPts val="5551"/>
              </a:lnSpc>
            </a:pPr>
          </a:p>
          <a:p>
            <a:pPr algn="l">
              <a:lnSpc>
                <a:spcPts val="5551"/>
              </a:lnSpc>
            </a:pPr>
          </a:p>
          <a:p>
            <a:pPr algn="l">
              <a:lnSpc>
                <a:spcPts val="5551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2802" y="12821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460536" y="1705628"/>
            <a:ext cx="11945111" cy="8399299"/>
          </a:xfrm>
          <a:custGeom>
            <a:avLst/>
            <a:gdLst/>
            <a:ahLst/>
            <a:cxnLst/>
            <a:rect r="r" b="b" t="t" l="l"/>
            <a:pathLst>
              <a:path h="8399299" w="11945111">
                <a:moveTo>
                  <a:pt x="0" y="0"/>
                </a:moveTo>
                <a:lnTo>
                  <a:pt x="11945111" y="0"/>
                </a:lnTo>
                <a:lnTo>
                  <a:pt x="11945111" y="8399299"/>
                </a:lnTo>
                <a:lnTo>
                  <a:pt x="0" y="839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766562" y="12821"/>
            <a:ext cx="7333059" cy="3920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35"/>
              </a:lnSpc>
            </a:pPr>
          </a:p>
          <a:p>
            <a:pPr algn="l" marL="1863378" indent="-621126" lvl="2">
              <a:lnSpc>
                <a:spcPts val="5135"/>
              </a:lnSpc>
              <a:buFont typeface="Arial"/>
              <a:buChar char="⚬"/>
            </a:pPr>
            <a:r>
              <a:rPr lang="en-US" sz="43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Examples</a:t>
            </a:r>
          </a:p>
          <a:p>
            <a:pPr algn="l">
              <a:lnSpc>
                <a:spcPts val="5135"/>
              </a:lnSpc>
            </a:pPr>
          </a:p>
          <a:p>
            <a:pPr algn="l">
              <a:lnSpc>
                <a:spcPts val="5215"/>
              </a:lnSpc>
            </a:pPr>
          </a:p>
          <a:p>
            <a:pPr algn="l">
              <a:lnSpc>
                <a:spcPts val="5215"/>
              </a:lnSpc>
            </a:pPr>
          </a:p>
          <a:p>
            <a:pPr algn="l">
              <a:lnSpc>
                <a:spcPts val="5215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-415663"/>
            <a:ext cx="19583869" cy="11015906"/>
          </a:xfrm>
          <a:custGeom>
            <a:avLst/>
            <a:gdLst/>
            <a:ahLst/>
            <a:cxnLst/>
            <a:rect r="r" b="b" t="t" l="l"/>
            <a:pathLst>
              <a:path h="11015906" w="19583869">
                <a:moveTo>
                  <a:pt x="0" y="0"/>
                </a:moveTo>
                <a:lnTo>
                  <a:pt x="19583869" y="0"/>
                </a:lnTo>
                <a:lnTo>
                  <a:pt x="19583869" y="11015906"/>
                </a:lnTo>
                <a:lnTo>
                  <a:pt x="0" y="110159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253781" y="4052782"/>
            <a:ext cx="8785965" cy="2826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191"/>
              </a:lnSpc>
            </a:pPr>
            <a:r>
              <a:rPr lang="en-US" b="true" sz="9428" spc="9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Data Types in Python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6253781" y="3238103"/>
            <a:ext cx="6438462" cy="188469"/>
            <a:chOff x="0" y="0"/>
            <a:chExt cx="5314632" cy="1555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104501" y="-1440217"/>
            <a:ext cx="21405302" cy="12040460"/>
          </a:xfrm>
          <a:custGeom>
            <a:avLst/>
            <a:gdLst/>
            <a:ahLst/>
            <a:cxnLst/>
            <a:rect r="r" b="b" t="t" l="l"/>
            <a:pathLst>
              <a:path h="12040460" w="21405302">
                <a:moveTo>
                  <a:pt x="0" y="0"/>
                </a:moveTo>
                <a:lnTo>
                  <a:pt x="21405303" y="0"/>
                </a:lnTo>
                <a:lnTo>
                  <a:pt x="21405303" y="12040460"/>
                </a:lnTo>
                <a:lnTo>
                  <a:pt x="0" y="120404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1029980"/>
            <a:ext cx="18267932" cy="8426084"/>
          </a:xfrm>
          <a:custGeom>
            <a:avLst/>
            <a:gdLst/>
            <a:ahLst/>
            <a:cxnLst/>
            <a:rect r="r" b="b" t="t" l="l"/>
            <a:pathLst>
              <a:path h="8426084" w="18267932">
                <a:moveTo>
                  <a:pt x="0" y="0"/>
                </a:moveTo>
                <a:lnTo>
                  <a:pt x="18267932" y="0"/>
                </a:lnTo>
                <a:lnTo>
                  <a:pt x="18267932" y="8426084"/>
                </a:lnTo>
                <a:lnTo>
                  <a:pt x="0" y="84260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10233120" y="-929770"/>
            <a:ext cx="28533921" cy="16050301"/>
          </a:xfrm>
          <a:custGeom>
            <a:avLst/>
            <a:gdLst/>
            <a:ahLst/>
            <a:cxnLst/>
            <a:rect r="r" b="b" t="t" l="l"/>
            <a:pathLst>
              <a:path h="16050301" w="28533921">
                <a:moveTo>
                  <a:pt x="0" y="0"/>
                </a:moveTo>
                <a:lnTo>
                  <a:pt x="28533922" y="0"/>
                </a:lnTo>
                <a:lnTo>
                  <a:pt x="28533922" y="16050301"/>
                </a:lnTo>
                <a:lnTo>
                  <a:pt x="0" y="160503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88965" y="1049030"/>
            <a:ext cx="13444628" cy="1417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Numeric </a:t>
            </a: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Data Types</a:t>
            </a:r>
          </a:p>
          <a:p>
            <a:pPr algn="just">
              <a:lnSpc>
                <a:spcPts val="56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11423" y="2225182"/>
            <a:ext cx="16559398" cy="7368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61107" indent="-480554" lvl="1">
              <a:lnSpc>
                <a:spcPts val="5297"/>
              </a:lnSpc>
              <a:buFont typeface="Arial"/>
              <a:buChar char="•"/>
            </a:pPr>
            <a:r>
              <a:rPr lang="en-US" b="true" sz="4451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Integers</a:t>
            </a:r>
            <a:r>
              <a:rPr lang="en-US" sz="4451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445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 contains positive or negative numbers (without fractions or decimals). There is no limit to how long an integer value can be.</a:t>
            </a:r>
          </a:p>
          <a:p>
            <a:pPr algn="just">
              <a:lnSpc>
                <a:spcPts val="5297"/>
              </a:lnSpc>
            </a:pPr>
          </a:p>
          <a:p>
            <a:pPr algn="just" marL="961107" indent="-480554" lvl="1">
              <a:lnSpc>
                <a:spcPts val="5297"/>
              </a:lnSpc>
              <a:buFont typeface="Arial"/>
              <a:buChar char="•"/>
            </a:pPr>
            <a:r>
              <a:rPr lang="en-US" b="true" sz="4451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</a:t>
            </a:r>
            <a:r>
              <a:rPr lang="en-US" b="true" sz="4451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loat</a:t>
            </a:r>
            <a:r>
              <a:rPr lang="en-US" sz="4451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en-US" sz="445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It is a real number with a floating-point representation. It is specified by a decimal point. </a:t>
            </a:r>
          </a:p>
          <a:p>
            <a:pPr algn="just">
              <a:lnSpc>
                <a:spcPts val="5297"/>
              </a:lnSpc>
            </a:pPr>
          </a:p>
          <a:p>
            <a:pPr algn="just" marL="961107" indent="-480554" lvl="1">
              <a:lnSpc>
                <a:spcPts val="5297"/>
              </a:lnSpc>
              <a:buFont typeface="Arial"/>
              <a:buChar char="•"/>
            </a:pPr>
            <a:r>
              <a:rPr lang="en-US" b="true" sz="4451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Complex Numbers</a:t>
            </a:r>
            <a:r>
              <a:rPr lang="en-US" sz="4451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445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 is represented by a complex class. It is specified as (real part) + (imaginary part)j. For example - 2+3j</a:t>
            </a:r>
          </a:p>
          <a:p>
            <a:pPr algn="l">
              <a:lnSpc>
                <a:spcPts val="5646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953477" y="-230269"/>
            <a:ext cx="19254279" cy="10830512"/>
          </a:xfrm>
          <a:custGeom>
            <a:avLst/>
            <a:gdLst/>
            <a:ahLst/>
            <a:cxnLst/>
            <a:rect r="r" b="b" t="t" l="l"/>
            <a:pathLst>
              <a:path h="10830512" w="19254279">
                <a:moveTo>
                  <a:pt x="0" y="0"/>
                </a:moveTo>
                <a:lnTo>
                  <a:pt x="19254279" y="0"/>
                </a:lnTo>
                <a:lnTo>
                  <a:pt x="19254279" y="10830512"/>
                </a:lnTo>
                <a:lnTo>
                  <a:pt x="0" y="108305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815811" y="2069948"/>
            <a:ext cx="6438462" cy="188469"/>
            <a:chOff x="0" y="0"/>
            <a:chExt cx="5314632" cy="1555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815811" y="3934602"/>
            <a:ext cx="7360874" cy="5071300"/>
          </a:xfrm>
          <a:custGeom>
            <a:avLst/>
            <a:gdLst/>
            <a:ahLst/>
            <a:cxnLst/>
            <a:rect r="r" b="b" t="t" l="l"/>
            <a:pathLst>
              <a:path h="5071300" w="7360874">
                <a:moveTo>
                  <a:pt x="0" y="0"/>
                </a:moveTo>
                <a:lnTo>
                  <a:pt x="7360874" y="0"/>
                </a:lnTo>
                <a:lnTo>
                  <a:pt x="7360874" y="5071300"/>
                </a:lnTo>
                <a:lnTo>
                  <a:pt x="0" y="5071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15811" y="2702429"/>
            <a:ext cx="13444628" cy="1417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Numeric </a:t>
            </a: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Data Types</a:t>
            </a:r>
          </a:p>
          <a:p>
            <a:pPr algn="just">
              <a:lnSpc>
                <a:spcPts val="569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9150401" y="1601304"/>
            <a:ext cx="6564807" cy="7097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= 5</a:t>
            </a:r>
          </a:p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print(type(a))</a:t>
            </a:r>
          </a:p>
          <a:p>
            <a:pPr algn="l">
              <a:lnSpc>
                <a:spcPts val="6987"/>
              </a:lnSpc>
              <a:spcBef>
                <a:spcPct val="0"/>
              </a:spcBef>
            </a:pPr>
          </a:p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 = 5.0</a:t>
            </a:r>
          </a:p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print(type(b))</a:t>
            </a:r>
          </a:p>
          <a:p>
            <a:pPr algn="l">
              <a:lnSpc>
                <a:spcPts val="6987"/>
              </a:lnSpc>
              <a:spcBef>
                <a:spcPct val="0"/>
              </a:spcBef>
            </a:pPr>
          </a:p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 = 2 + 4j</a:t>
            </a:r>
          </a:p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print(type(c))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10196149" y="-778526"/>
            <a:ext cx="28496950" cy="16029505"/>
          </a:xfrm>
          <a:custGeom>
            <a:avLst/>
            <a:gdLst/>
            <a:ahLst/>
            <a:cxnLst/>
            <a:rect r="r" b="b" t="t" l="l"/>
            <a:pathLst>
              <a:path h="16029505" w="28496950">
                <a:moveTo>
                  <a:pt x="0" y="0"/>
                </a:moveTo>
                <a:lnTo>
                  <a:pt x="28496951" y="0"/>
                </a:lnTo>
                <a:lnTo>
                  <a:pt x="28496951" y="16029505"/>
                </a:lnTo>
                <a:lnTo>
                  <a:pt x="0" y="160295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82632" y="651088"/>
            <a:ext cx="13444628" cy="1417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Sequence </a:t>
            </a: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Data Types</a:t>
            </a:r>
          </a:p>
          <a:p>
            <a:pPr algn="just">
              <a:lnSpc>
                <a:spcPts val="56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959178" y="2078240"/>
            <a:ext cx="14768082" cy="6740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8"/>
              </a:lnSpc>
              <a:spcBef>
                <a:spcPct val="0"/>
              </a:spcBef>
            </a:pPr>
          </a:p>
          <a:p>
            <a:pPr algn="l">
              <a:lnSpc>
                <a:spcPts val="4488"/>
              </a:lnSpc>
              <a:spcBef>
                <a:spcPct val="0"/>
              </a:spcBef>
            </a:pPr>
            <a:r>
              <a:rPr lang="en-US" b="true" sz="3781" spc="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Strings </a:t>
            </a: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sequence of characters enclosed in either single ( ' ) or double ( " ) quotes.</a:t>
            </a:r>
          </a:p>
          <a:p>
            <a:pPr algn="l">
              <a:lnSpc>
                <a:spcPts val="4488"/>
              </a:lnSpc>
              <a:spcBef>
                <a:spcPct val="0"/>
              </a:spcBef>
            </a:pPr>
          </a:p>
          <a:p>
            <a:pPr algn="l">
              <a:lnSpc>
                <a:spcPts val="4488"/>
              </a:lnSpc>
              <a:spcBef>
                <a:spcPct val="0"/>
              </a:spcBef>
            </a:pPr>
            <a:r>
              <a:rPr lang="en-US" b="true" sz="3781" spc="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list: </a:t>
            </a:r>
          </a:p>
          <a:p>
            <a:pPr algn="l" marL="816434" indent="-408217" lvl="1">
              <a:lnSpc>
                <a:spcPts val="4488"/>
              </a:lnSpc>
              <a:buFont typeface="Arial"/>
              <a:buChar char="•"/>
            </a:pP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built-in, flexible, dynamic container.</a:t>
            </a:r>
          </a:p>
          <a:p>
            <a:pPr algn="l" marL="816434" indent="-408217" lvl="1">
              <a:lnSpc>
                <a:spcPts val="4488"/>
              </a:lnSpc>
              <a:buFont typeface="Arial"/>
              <a:buChar char="•"/>
            </a:pP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Can hold different data types (e.g., int, str, float, etc.) in the same list.</a:t>
            </a:r>
          </a:p>
          <a:p>
            <a:pPr algn="l" marL="816434" indent="-408217" lvl="1">
              <a:lnSpc>
                <a:spcPts val="4488"/>
              </a:lnSpc>
              <a:buFont typeface="Arial"/>
              <a:buChar char="•"/>
            </a:pP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Automatically resizes when you add or remove elements.</a:t>
            </a:r>
          </a:p>
          <a:p>
            <a:pPr algn="l">
              <a:lnSpc>
                <a:spcPts val="4488"/>
              </a:lnSpc>
            </a:pPr>
          </a:p>
          <a:p>
            <a:pPr algn="l">
              <a:lnSpc>
                <a:spcPts val="4488"/>
              </a:lnSpc>
              <a:spcBef>
                <a:spcPct val="0"/>
              </a:spcBef>
            </a:pPr>
            <a:r>
              <a:rPr lang="en-US" b="true" sz="3781" spc="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</a:t>
            </a:r>
            <a:r>
              <a:rPr lang="en-US" b="true" sz="3781" spc="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uple:</a:t>
            </a: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used to store an ordered, immutable collection of items.</a:t>
            </a: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95703" y="1524556"/>
            <a:ext cx="8527685" cy="2023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41"/>
              </a:lnSpc>
            </a:pPr>
            <a:r>
              <a:rPr lang="en-US" sz="5999" b="true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Boolean Data Type</a:t>
            </a:r>
          </a:p>
          <a:p>
            <a:pPr algn="l">
              <a:lnSpc>
                <a:spcPts val="8141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9980" y="1610281"/>
            <a:ext cx="15993804" cy="6857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</a:p>
          <a:p>
            <a:pPr algn="l">
              <a:lnSpc>
                <a:spcPts val="5400"/>
              </a:lnSpc>
            </a:pPr>
          </a:p>
          <a:p>
            <a:pPr algn="l" marL="1959773" indent="-653258" lvl="2">
              <a:lnSpc>
                <a:spcPts val="5400"/>
              </a:lnSpc>
              <a:buFont typeface="Arial"/>
              <a:buChar char="⚬"/>
            </a:pPr>
            <a:r>
              <a:rPr lang="en-US" sz="45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bool: True or False.</a:t>
            </a:r>
          </a:p>
          <a:p>
            <a:pPr algn="l" marL="1959773" indent="-653258" lvl="2">
              <a:lnSpc>
                <a:spcPts val="5400"/>
              </a:lnSpc>
              <a:buFont typeface="Arial"/>
              <a:buChar char="⚬"/>
            </a:pPr>
            <a:r>
              <a:rPr lang="en-US" sz="45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Booleans are most commonly used in conditional statements, comparisons, logical operations, and control flow (like if statements).</a:t>
            </a:r>
          </a:p>
          <a:p>
            <a:pPr algn="l">
              <a:lnSpc>
                <a:spcPts val="5400"/>
              </a:lnSpc>
            </a:pPr>
          </a:p>
          <a:p>
            <a:pPr algn="l">
              <a:lnSpc>
                <a:spcPts val="5565"/>
              </a:lnSpc>
            </a:pPr>
          </a:p>
          <a:p>
            <a:pPr algn="l">
              <a:lnSpc>
                <a:spcPts val="5565"/>
              </a:lnSpc>
            </a:pPr>
          </a:p>
          <a:p>
            <a:pPr algn="l">
              <a:lnSpc>
                <a:spcPts val="5565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5228" y="-101479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72595" y="3434888"/>
            <a:ext cx="11555611" cy="5228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9"/>
              </a:lnSpc>
            </a:pPr>
            <a:r>
              <a:rPr lang="en-US" b="true" sz="386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Introduction to Python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• Installation of Python 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• Overview of Python</a:t>
            </a:r>
          </a:p>
          <a:p>
            <a:pPr algn="ctr">
              <a:lnSpc>
                <a:spcPts val="4639"/>
              </a:lnSpc>
            </a:pPr>
            <a:r>
              <a:rPr lang="en-US" sz="386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Python Basics 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• Variables and data types 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• Input/Output operations 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• Arithmetic and logical operators </a:t>
            </a:r>
          </a:p>
          <a:p>
            <a:pPr algn="ctr">
              <a:lnSpc>
                <a:spcPts val="4639"/>
              </a:lnSpc>
            </a:pPr>
            <a:r>
              <a:rPr lang="en-US" sz="386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Control Flow 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• If-else statements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36176" y="1369426"/>
            <a:ext cx="744090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AGENDA OF DAY 1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5712487" y="-230172"/>
            <a:ext cx="25211161" cy="14181252"/>
          </a:xfrm>
          <a:custGeom>
            <a:avLst/>
            <a:gdLst/>
            <a:ahLst/>
            <a:cxnLst/>
            <a:rect r="r" b="b" t="t" l="l"/>
            <a:pathLst>
              <a:path h="14181252" w="25211161">
                <a:moveTo>
                  <a:pt x="0" y="0"/>
                </a:moveTo>
                <a:lnTo>
                  <a:pt x="25211161" y="0"/>
                </a:lnTo>
                <a:lnTo>
                  <a:pt x="25211161" y="14181252"/>
                </a:lnTo>
                <a:lnTo>
                  <a:pt x="0" y="141812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91442" y="841344"/>
            <a:ext cx="10850458" cy="2411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04"/>
              </a:lnSpc>
            </a:pPr>
            <a:r>
              <a:rPr lang="en-US" b="true" sz="8091" spc="8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Dictionary</a:t>
            </a:r>
          </a:p>
          <a:p>
            <a:pPr algn="just">
              <a:lnSpc>
                <a:spcPts val="960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595246" y="2781697"/>
            <a:ext cx="15675576" cy="140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470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 is a data structure used to store data in key-value pairs.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9980" y="4671873"/>
            <a:ext cx="15462123" cy="2997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8779" indent="-434390" lvl="1">
              <a:lnSpc>
                <a:spcPts val="4776"/>
              </a:lnSpc>
              <a:buFont typeface="Arial"/>
              <a:buChar char="•"/>
            </a:pPr>
            <a:r>
              <a:rPr lang="en-US" sz="4023" spc="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Values in a dictionary can be of any datatype and can be duplicated, whereas keys can’t be repeated and must be immutable. </a:t>
            </a:r>
          </a:p>
          <a:p>
            <a:pPr algn="l" marL="868779" indent="-434390" lvl="1">
              <a:lnSpc>
                <a:spcPts val="4776"/>
              </a:lnSpc>
              <a:buFont typeface="Arial"/>
              <a:buChar char="•"/>
            </a:pPr>
            <a:r>
              <a:rPr lang="en-US" sz="4023" spc="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dictionary can also be created by the built-in function dict().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5169453" y="0"/>
            <a:ext cx="23470255" cy="13201994"/>
          </a:xfrm>
          <a:custGeom>
            <a:avLst/>
            <a:gdLst/>
            <a:ahLst/>
            <a:cxnLst/>
            <a:rect r="r" b="b" t="t" l="l"/>
            <a:pathLst>
              <a:path h="13201994" w="23470255">
                <a:moveTo>
                  <a:pt x="0" y="0"/>
                </a:moveTo>
                <a:lnTo>
                  <a:pt x="23470255" y="0"/>
                </a:lnTo>
                <a:lnTo>
                  <a:pt x="23470255" y="13201994"/>
                </a:lnTo>
                <a:lnTo>
                  <a:pt x="0" y="13201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91442" y="841344"/>
            <a:ext cx="10850458" cy="2411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04"/>
              </a:lnSpc>
            </a:pPr>
            <a:r>
              <a:rPr lang="en-US" b="true" sz="8091" spc="8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Set </a:t>
            </a:r>
            <a:r>
              <a:rPr lang="en-US" b="true" sz="8091" spc="8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Data Type</a:t>
            </a:r>
          </a:p>
          <a:p>
            <a:pPr algn="just">
              <a:lnSpc>
                <a:spcPts val="960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014145" y="2756950"/>
            <a:ext cx="12645701" cy="4055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71542" indent="-485771" lvl="1">
              <a:lnSpc>
                <a:spcPts val="5341"/>
              </a:lnSpc>
              <a:buFont typeface="Arial"/>
              <a:buChar char="•"/>
            </a:pPr>
            <a:r>
              <a:rPr lang="en-US" sz="4499" spc="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Set is an unordered collection of data types that is iterable, mutable, and has no duplicate elements. </a:t>
            </a:r>
          </a:p>
          <a:p>
            <a:pPr algn="just" marL="971542" indent="-485771" lvl="1">
              <a:lnSpc>
                <a:spcPts val="5341"/>
              </a:lnSpc>
              <a:buFont typeface="Arial"/>
              <a:buChar char="•"/>
            </a:pPr>
            <a:r>
              <a:rPr lang="en-US" sz="4499" spc="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order of elements in a set is undefined though it may consist of various elements.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7077" y="313262"/>
            <a:ext cx="17777502" cy="83803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7"/>
              </a:lnSpc>
            </a:pPr>
          </a:p>
          <a:p>
            <a:pPr algn="l">
              <a:lnSpc>
                <a:spcPts val="7307"/>
              </a:lnSpc>
            </a:pPr>
          </a:p>
          <a:p>
            <a:pPr algn="l">
              <a:lnSpc>
                <a:spcPts val="7307"/>
              </a:lnSpc>
            </a:pPr>
          </a:p>
          <a:p>
            <a:pPr algn="l" marL="1325745" indent="-662872" lvl="1">
              <a:lnSpc>
                <a:spcPts val="7307"/>
              </a:lnSpc>
              <a:buFont typeface="Arial"/>
              <a:buChar char="•"/>
            </a:pPr>
            <a:r>
              <a:rPr lang="en-US" sz="614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Classes and objects (class and object).</a:t>
            </a:r>
          </a:p>
          <a:p>
            <a:pPr algn="l" marL="1325745" indent="-662872" lvl="1">
              <a:lnSpc>
                <a:spcPts val="7307"/>
              </a:lnSpc>
              <a:buFont typeface="Arial"/>
              <a:buChar char="•"/>
            </a:pPr>
            <a:r>
              <a:rPr lang="en-US" sz="614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Functions can also act as data (first-class functions).</a:t>
            </a:r>
          </a:p>
          <a:p>
            <a:pPr algn="l">
              <a:lnSpc>
                <a:spcPts val="7467"/>
              </a:lnSpc>
            </a:pPr>
          </a:p>
          <a:p>
            <a:pPr algn="l">
              <a:lnSpc>
                <a:spcPts val="7467"/>
              </a:lnSpc>
            </a:pPr>
          </a:p>
          <a:p>
            <a:pPr algn="l">
              <a:lnSpc>
                <a:spcPts val="7467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4539304" y="1039505"/>
            <a:ext cx="10850458" cy="1223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04"/>
              </a:lnSpc>
            </a:pPr>
            <a:r>
              <a:rPr lang="en-US" b="true" sz="8091" spc="8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User-</a:t>
            </a:r>
            <a:r>
              <a:rPr lang="en-US" b="true" sz="8091" spc="8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Defined Types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2066696" y="4355924"/>
            <a:ext cx="13446166" cy="234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6"/>
              </a:lnSpc>
            </a:pPr>
            <a:r>
              <a:rPr lang="en-US" sz="32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5383"/>
              </a:lnSpc>
            </a:pPr>
            <a:r>
              <a:rPr lang="en-US" b="true" sz="452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are Variables?</a:t>
            </a:r>
          </a:p>
          <a:p>
            <a:pPr algn="l">
              <a:lnSpc>
                <a:spcPts val="5383"/>
              </a:lnSpc>
            </a:pPr>
          </a:p>
          <a:p>
            <a:pPr algn="l">
              <a:lnSpc>
                <a:spcPts val="3926"/>
              </a:lnSpc>
            </a:pPr>
          </a:p>
        </p:txBody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52400" y="152400"/>
            <a:ext cx="18288000" cy="10287000"/>
            <a:chOff x="0" y="0"/>
            <a:chExt cx="18288000" cy="10287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0" y="12821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10732" y="4656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8421620" y="627996"/>
            <a:ext cx="9114622" cy="9114622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790909" y="2577351"/>
            <a:ext cx="6643168" cy="1778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5"/>
              </a:lnSpc>
            </a:pPr>
            <a:r>
              <a:rPr lang="en-US" b="true" sz="5944" spc="5" u="sng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Why not DSA in Python</a:t>
            </a:r>
            <a:r>
              <a:rPr lang="en-US" b="true" sz="5944" spc="5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 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14990" y="5056903"/>
            <a:ext cx="7195005" cy="3302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0"/>
              </a:lnSpc>
              <a:spcBef>
                <a:spcPct val="0"/>
              </a:spcBef>
            </a:pPr>
            <a:r>
              <a:rPr lang="en-US" sz="4389" spc="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Due to its slower execution time compared to compiled languages like C++ or Java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59712" y="89052"/>
            <a:ext cx="14570718" cy="10210749"/>
          </a:xfrm>
          <a:custGeom>
            <a:avLst/>
            <a:gdLst/>
            <a:ahLst/>
            <a:cxnLst/>
            <a:rect r="r" b="b" t="t" l="l"/>
            <a:pathLst>
              <a:path h="10210749" w="14570718">
                <a:moveTo>
                  <a:pt x="0" y="0"/>
                </a:moveTo>
                <a:lnTo>
                  <a:pt x="14570718" y="0"/>
                </a:lnTo>
                <a:lnTo>
                  <a:pt x="14570718" y="10210750"/>
                </a:lnTo>
                <a:lnTo>
                  <a:pt x="0" y="102107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80" r="0" b="-480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58268" y="4661064"/>
            <a:ext cx="10577614" cy="955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19"/>
              </a:lnSpc>
            </a:pPr>
            <a:r>
              <a:rPr lang="en-US" b="true" sz="626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Python SIG Day - 2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8305605" y="12821"/>
            <a:ext cx="26606407" cy="14966076"/>
          </a:xfrm>
          <a:custGeom>
            <a:avLst/>
            <a:gdLst/>
            <a:ahLst/>
            <a:cxnLst/>
            <a:rect r="r" b="b" t="t" l="l"/>
            <a:pathLst>
              <a:path h="14966076" w="26606407">
                <a:moveTo>
                  <a:pt x="0" y="0"/>
                </a:moveTo>
                <a:lnTo>
                  <a:pt x="26606407" y="0"/>
                </a:lnTo>
                <a:lnTo>
                  <a:pt x="26606407" y="14966076"/>
                </a:lnTo>
                <a:lnTo>
                  <a:pt x="0" y="14966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574388" y="489718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Input/Output Operations 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277017" y="1676091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77017" y="2253043"/>
            <a:ext cx="16333861" cy="6690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3"/>
              </a:lnSpc>
            </a:pPr>
          </a:p>
          <a:p>
            <a:pPr algn="l">
              <a:lnSpc>
                <a:spcPts val="5241"/>
              </a:lnSpc>
            </a:pPr>
            <a:r>
              <a:rPr lang="en-US" sz="440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Python makes it simple to interact with users or external services using: </a:t>
            </a:r>
          </a:p>
          <a:p>
            <a:pPr algn="l">
              <a:lnSpc>
                <a:spcPts val="5241"/>
              </a:lnSpc>
            </a:pPr>
          </a:p>
          <a:p>
            <a:pPr algn="l">
              <a:lnSpc>
                <a:spcPts val="5241"/>
              </a:lnSpc>
            </a:pPr>
            <a:r>
              <a:rPr lang="en-US" sz="440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input() :</a:t>
            </a:r>
            <a:r>
              <a:rPr lang="en-US" sz="440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Python takes user input from the keyboard using the input() function.</a:t>
            </a:r>
          </a:p>
          <a:p>
            <a:pPr algn="l">
              <a:lnSpc>
                <a:spcPts val="5241"/>
              </a:lnSpc>
            </a:pPr>
          </a:p>
          <a:p>
            <a:pPr algn="l">
              <a:lnSpc>
                <a:spcPts val="5241"/>
              </a:lnSpc>
            </a:pPr>
            <a:r>
              <a:rPr lang="en-US" sz="440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print() :</a:t>
            </a:r>
            <a:r>
              <a:rPr lang="en-US" sz="440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Outputs information to the screen or a file.</a:t>
            </a:r>
          </a:p>
          <a:p>
            <a:pPr algn="l">
              <a:lnSpc>
                <a:spcPts val="3035"/>
              </a:lnSpc>
            </a:pPr>
          </a:p>
          <a:p>
            <a:pPr algn="l">
              <a:lnSpc>
                <a:spcPts val="3127"/>
              </a:lnSpc>
            </a:pPr>
          </a:p>
          <a:p>
            <a:pPr algn="l">
              <a:lnSpc>
                <a:spcPts val="3127"/>
              </a:lnSpc>
            </a:pPr>
          </a:p>
          <a:p>
            <a:pPr algn="l">
              <a:lnSpc>
                <a:spcPts val="3127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1351911" y="9518767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8305605" y="12821"/>
            <a:ext cx="26606407" cy="14966076"/>
          </a:xfrm>
          <a:custGeom>
            <a:avLst/>
            <a:gdLst/>
            <a:ahLst/>
            <a:cxnLst/>
            <a:rect r="r" b="b" t="t" l="l"/>
            <a:pathLst>
              <a:path h="14966076" w="26606407">
                <a:moveTo>
                  <a:pt x="0" y="0"/>
                </a:moveTo>
                <a:lnTo>
                  <a:pt x="26606407" y="0"/>
                </a:lnTo>
                <a:lnTo>
                  <a:pt x="26606407" y="14966076"/>
                </a:lnTo>
                <a:lnTo>
                  <a:pt x="0" y="14966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77017" y="2273958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Input() Operation </a:t>
            </a: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277017" y="1676091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77017" y="3576227"/>
            <a:ext cx="16333861" cy="3738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b="true" sz="354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Syntax:</a:t>
            </a:r>
          </a:p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      </a:t>
            </a: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variable = input(prompt)</a:t>
            </a:r>
          </a:p>
          <a:p>
            <a:pPr algn="l">
              <a:lnSpc>
                <a:spcPts val="4223"/>
              </a:lnSpc>
            </a:pPr>
          </a:p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prompt → optional string shown to the user.</a:t>
            </a:r>
          </a:p>
          <a:p>
            <a:pPr algn="l">
              <a:lnSpc>
                <a:spcPts val="4223"/>
              </a:lnSpc>
            </a:pPr>
          </a:p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Always returns </a:t>
            </a:r>
            <a:r>
              <a:rPr lang="en-US" sz="354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string </a:t>
            </a: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type, even if you enter a number.</a:t>
            </a:r>
          </a:p>
          <a:p>
            <a:pPr algn="l">
              <a:lnSpc>
                <a:spcPts val="4223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1351911" y="9518767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8305605" y="12821"/>
            <a:ext cx="26606407" cy="14966076"/>
          </a:xfrm>
          <a:custGeom>
            <a:avLst/>
            <a:gdLst/>
            <a:ahLst/>
            <a:cxnLst/>
            <a:rect r="r" b="b" t="t" l="l"/>
            <a:pathLst>
              <a:path h="14966076" w="26606407">
                <a:moveTo>
                  <a:pt x="0" y="0"/>
                </a:moveTo>
                <a:lnTo>
                  <a:pt x="26606407" y="0"/>
                </a:lnTo>
                <a:lnTo>
                  <a:pt x="26606407" y="14966076"/>
                </a:lnTo>
                <a:lnTo>
                  <a:pt x="0" y="14966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77017" y="1676091"/>
            <a:ext cx="8646471" cy="253102"/>
            <a:chOff x="0" y="0"/>
            <a:chExt cx="5314632" cy="1555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1351911" y="9518767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77017" y="2273958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sz="4801" spc="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Numeric input: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7017" y="3576227"/>
            <a:ext cx="16333861" cy="1071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 you want an integer, float, or any other type, you need to </a:t>
            </a:r>
            <a:r>
              <a:rPr lang="en-US" sz="354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explicitly type cast</a:t>
            </a: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it after taking input.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8305605" y="12821"/>
            <a:ext cx="26606407" cy="14966076"/>
          </a:xfrm>
          <a:custGeom>
            <a:avLst/>
            <a:gdLst/>
            <a:ahLst/>
            <a:cxnLst/>
            <a:rect r="r" b="b" t="t" l="l"/>
            <a:pathLst>
              <a:path h="14966076" w="26606407">
                <a:moveTo>
                  <a:pt x="0" y="0"/>
                </a:moveTo>
                <a:lnTo>
                  <a:pt x="26606407" y="0"/>
                </a:lnTo>
                <a:lnTo>
                  <a:pt x="26606407" y="14966076"/>
                </a:lnTo>
                <a:lnTo>
                  <a:pt x="0" y="14966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77017" y="2273958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print() Operation </a:t>
            </a: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277017" y="1676091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421553" y="3583987"/>
            <a:ext cx="5918911" cy="2060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936961" y="4618838"/>
            <a:ext cx="16333861" cy="480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Difference between using , (comma) and + (plus) in print()</a:t>
            </a:r>
          </a:p>
          <a:p>
            <a:pPr algn="l">
              <a:lnSpc>
                <a:spcPts val="4223"/>
              </a:lnSpc>
            </a:pPr>
          </a:p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1. Using Comma (,)</a:t>
            </a:r>
          </a:p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print() function can take multiple arguments separated by commas.</a:t>
            </a:r>
          </a:p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Each argument is automatically converted to a string (using str()) if it’s not already a string.</a:t>
            </a:r>
          </a:p>
          <a:p>
            <a:pPr algn="l">
              <a:lnSpc>
                <a:spcPts val="4223"/>
              </a:lnSpc>
            </a:pPr>
          </a:p>
          <a:p>
            <a:pPr algn="l">
              <a:lnSpc>
                <a:spcPts val="4223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69971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3793133" y="1646677"/>
            <a:ext cx="8350038" cy="244425"/>
            <a:chOff x="0" y="0"/>
            <a:chExt cx="5314632" cy="1555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905901" y="2492029"/>
            <a:ext cx="15364921" cy="5283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1"/>
              </a:lnSpc>
            </a:pPr>
          </a:p>
          <a:p>
            <a:pPr algn="l">
              <a:lnSpc>
                <a:spcPts val="4871"/>
              </a:lnSpc>
            </a:pPr>
          </a:p>
          <a:p>
            <a:pPr algn="l">
              <a:lnSpc>
                <a:spcPts val="4871"/>
              </a:lnSpc>
            </a:pPr>
            <a:r>
              <a:rPr lang="en-US" sz="40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Python is a high-level, interpreted, and versatile programming language known for its simplicity and readability. It is widely used in web development, data analysis, artificial intelligence, scientific computing, and more.</a:t>
            </a:r>
          </a:p>
          <a:p>
            <a:pPr algn="l">
              <a:lnSpc>
                <a:spcPts val="4092"/>
              </a:lnSpc>
            </a:pPr>
          </a:p>
          <a:p>
            <a:pPr algn="l">
              <a:lnSpc>
                <a:spcPts val="4092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793133" y="2149928"/>
            <a:ext cx="9875001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1. Introduction to Pytho</a:t>
            </a:r>
            <a:r>
              <a:rPr lang="en-US" b="true" sz="4801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n!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8305605" y="12821"/>
            <a:ext cx="26606407" cy="14966076"/>
          </a:xfrm>
          <a:custGeom>
            <a:avLst/>
            <a:gdLst/>
            <a:ahLst/>
            <a:cxnLst/>
            <a:rect r="r" b="b" t="t" l="l"/>
            <a:pathLst>
              <a:path h="14966076" w="26606407">
                <a:moveTo>
                  <a:pt x="0" y="0"/>
                </a:moveTo>
                <a:lnTo>
                  <a:pt x="26606407" y="0"/>
                </a:lnTo>
                <a:lnTo>
                  <a:pt x="26606407" y="14966076"/>
                </a:lnTo>
                <a:lnTo>
                  <a:pt x="0" y="14966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77017" y="1676091"/>
            <a:ext cx="8646471" cy="253102"/>
            <a:chOff x="0" y="0"/>
            <a:chExt cx="5314632" cy="1555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752210" y="2478487"/>
            <a:ext cx="16333861" cy="2671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 Using Plus (+)</a:t>
            </a:r>
          </a:p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+ operator is used for string concatenation.</a:t>
            </a:r>
          </a:p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Both operands must be strings, otherwise Python will throw an error.</a:t>
            </a:r>
          </a:p>
          <a:p>
            <a:pPr algn="l">
              <a:lnSpc>
                <a:spcPts val="4223"/>
              </a:lnSpc>
            </a:pP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184831" y="12821"/>
            <a:ext cx="24485633" cy="13773143"/>
          </a:xfrm>
          <a:custGeom>
            <a:avLst/>
            <a:gdLst/>
            <a:ahLst/>
            <a:cxnLst/>
            <a:rect r="r" b="b" t="t" l="l"/>
            <a:pathLst>
              <a:path h="13773143" w="24485633">
                <a:moveTo>
                  <a:pt x="0" y="0"/>
                </a:moveTo>
                <a:lnTo>
                  <a:pt x="24485633" y="0"/>
                </a:lnTo>
                <a:lnTo>
                  <a:pt x="24485633" y="13773142"/>
                </a:lnTo>
                <a:lnTo>
                  <a:pt x="0" y="13773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9980" y="2311050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sz="4801" spc="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029980" y="1694637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23579" y="2653151"/>
            <a:ext cx="16240841" cy="10652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4"/>
              </a:lnSpc>
            </a:pP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Question: Greet the User</a:t>
            </a: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  <a:p>
            <a:pPr algn="l" marL="890699" indent="-445350" lvl="1">
              <a:lnSpc>
                <a:spcPts val="4909"/>
              </a:lnSpc>
              <a:buAutoNum type="arabicPeriod" startAt="1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enter their name.</a:t>
            </a:r>
          </a:p>
          <a:p>
            <a:pPr algn="l" marL="890699" indent="-445350" lvl="1">
              <a:lnSpc>
                <a:spcPts val="4909"/>
              </a:lnSpc>
              <a:buAutoNum type="arabicPeriod" startAt="1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enter their age.</a:t>
            </a:r>
          </a:p>
          <a:p>
            <a:pPr algn="l" marL="890699" indent="-445350" lvl="1">
              <a:lnSpc>
                <a:spcPts val="4909"/>
              </a:lnSpc>
              <a:buAutoNum type="arabicPeriod" startAt="1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 a message greeting the user and showing their age.</a:t>
            </a: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5028"/>
              </a:lnSpc>
            </a:pPr>
            <a:r>
              <a:rPr lang="en-US" sz="4225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Expected Output</a:t>
            </a:r>
            <a:r>
              <a:rPr lang="en-US" sz="42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  <a:r>
              <a:rPr lang="en-US" sz="5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Hello Prasad! You are 21 years old.</a:t>
            </a: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3531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28524" y="0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6" y="0"/>
                </a:lnTo>
                <a:lnTo>
                  <a:pt x="24529326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7720819" y="416246"/>
            <a:ext cx="4217304" cy="934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61"/>
              </a:lnSpc>
            </a:pPr>
            <a:r>
              <a:rPr lang="en-US" b="true" sz="6201" spc="6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Operators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61870" y="1307945"/>
            <a:ext cx="17161091" cy="10141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72"/>
              </a:lnSpc>
            </a:pPr>
          </a:p>
          <a:p>
            <a:pPr algn="l">
              <a:lnSpc>
                <a:spcPts val="4530"/>
              </a:lnSpc>
            </a:pPr>
            <a:r>
              <a:rPr lang="en-US" sz="38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Operators are special symbols in Python that perform operations on values or variables</a:t>
            </a:r>
          </a:p>
          <a:p>
            <a:pPr algn="l">
              <a:lnSpc>
                <a:spcPts val="4530"/>
              </a:lnSpc>
            </a:pPr>
          </a:p>
          <a:p>
            <a:pPr algn="l">
              <a:lnSpc>
                <a:spcPts val="4530"/>
              </a:lnSpc>
            </a:pPr>
            <a:r>
              <a:rPr lang="en-US" sz="3807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Types of Operators:</a:t>
            </a:r>
          </a:p>
          <a:p>
            <a:pPr algn="l">
              <a:lnSpc>
                <a:spcPts val="4530"/>
              </a:lnSpc>
            </a:pPr>
          </a:p>
          <a:p>
            <a:pPr algn="l" marL="822051" indent="-411026" lvl="1">
              <a:lnSpc>
                <a:spcPts val="4530"/>
              </a:lnSpc>
              <a:buAutoNum type="arabicPeriod" startAt="1"/>
            </a:pPr>
            <a:r>
              <a:rPr lang="en-US" sz="38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Arithmetic Operators</a:t>
            </a:r>
          </a:p>
          <a:p>
            <a:pPr algn="l" marL="822051" indent="-411026" lvl="1">
              <a:lnSpc>
                <a:spcPts val="4530"/>
              </a:lnSpc>
              <a:buAutoNum type="arabicPeriod" startAt="1"/>
            </a:pPr>
            <a:r>
              <a:rPr lang="en-US" sz="38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Logical Operators</a:t>
            </a:r>
          </a:p>
          <a:p>
            <a:pPr algn="l" marL="822051" indent="-411026" lvl="1">
              <a:lnSpc>
                <a:spcPts val="4530"/>
              </a:lnSpc>
              <a:buAutoNum type="arabicPeriod" startAt="1"/>
            </a:pPr>
            <a:r>
              <a:rPr lang="en-US" sz="38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Comparison Operators</a:t>
            </a:r>
          </a:p>
          <a:p>
            <a:pPr algn="l">
              <a:lnSpc>
                <a:spcPts val="6672"/>
              </a:lnSpc>
            </a:pPr>
          </a:p>
          <a:p>
            <a:pPr algn="l">
              <a:lnSpc>
                <a:spcPts val="6672"/>
              </a:lnSpc>
            </a:pPr>
          </a:p>
          <a:p>
            <a:pPr algn="l">
              <a:lnSpc>
                <a:spcPts val="4795"/>
              </a:lnSpc>
            </a:pPr>
          </a:p>
          <a:p>
            <a:pPr algn="l">
              <a:lnSpc>
                <a:spcPts val="4795"/>
              </a:lnSpc>
            </a:pPr>
          </a:p>
          <a:p>
            <a:pPr algn="l">
              <a:lnSpc>
                <a:spcPts val="4941"/>
              </a:lnSpc>
            </a:pPr>
          </a:p>
          <a:p>
            <a:pPr algn="l">
              <a:lnSpc>
                <a:spcPts val="4941"/>
              </a:lnSpc>
            </a:pPr>
          </a:p>
          <a:p>
            <a:pPr algn="l">
              <a:lnSpc>
                <a:spcPts val="4941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1044338" y="9922224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28524" y="0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6" y="0"/>
                </a:lnTo>
                <a:lnTo>
                  <a:pt x="24529326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624041" y="2201397"/>
            <a:ext cx="16133733" cy="934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61"/>
              </a:lnSpc>
            </a:pP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Arithmetic Operators</a:t>
            </a: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 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466527" y="1637361"/>
            <a:ext cx="9139224" cy="267526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624041" y="3145086"/>
            <a:ext cx="17161091" cy="7251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72"/>
              </a:lnSpc>
            </a:pPr>
          </a:p>
          <a:p>
            <a:pPr algn="l">
              <a:lnSpc>
                <a:spcPts val="6672"/>
              </a:lnSpc>
            </a:pPr>
            <a:r>
              <a:rPr lang="en-US" sz="56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Arithmetic operators perform mathematical operations. </a:t>
            </a:r>
          </a:p>
          <a:p>
            <a:pPr algn="l">
              <a:lnSpc>
                <a:spcPts val="6672"/>
              </a:lnSpc>
            </a:pPr>
          </a:p>
          <a:p>
            <a:pPr algn="l">
              <a:lnSpc>
                <a:spcPts val="6672"/>
              </a:lnSpc>
            </a:pPr>
          </a:p>
          <a:p>
            <a:pPr algn="l">
              <a:lnSpc>
                <a:spcPts val="4795"/>
              </a:lnSpc>
            </a:pPr>
          </a:p>
          <a:p>
            <a:pPr algn="l">
              <a:lnSpc>
                <a:spcPts val="4795"/>
              </a:lnSpc>
            </a:pPr>
          </a:p>
          <a:p>
            <a:pPr algn="l">
              <a:lnSpc>
                <a:spcPts val="4941"/>
              </a:lnSpc>
            </a:pPr>
          </a:p>
          <a:p>
            <a:pPr algn="l">
              <a:lnSpc>
                <a:spcPts val="4941"/>
              </a:lnSpc>
            </a:pPr>
          </a:p>
          <a:p>
            <a:pPr algn="l">
              <a:lnSpc>
                <a:spcPts val="4941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1044338" y="9260296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28524" y="0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6" y="0"/>
                </a:lnTo>
                <a:lnTo>
                  <a:pt x="24529326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450030" y="1620383"/>
            <a:ext cx="17286867" cy="7649439"/>
          </a:xfrm>
          <a:custGeom>
            <a:avLst/>
            <a:gdLst/>
            <a:ahLst/>
            <a:cxnLst/>
            <a:rect r="r" b="b" t="t" l="l"/>
            <a:pathLst>
              <a:path h="7649439" w="17286867">
                <a:moveTo>
                  <a:pt x="0" y="0"/>
                </a:moveTo>
                <a:lnTo>
                  <a:pt x="17286867" y="0"/>
                </a:lnTo>
                <a:lnTo>
                  <a:pt x="17286867" y="7649438"/>
                </a:lnTo>
                <a:lnTo>
                  <a:pt x="0" y="76494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1351911" y="9531569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28524" y="0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6" y="0"/>
                </a:lnTo>
                <a:lnTo>
                  <a:pt x="24529326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466527" y="1637361"/>
            <a:ext cx="9139224" cy="267526"/>
            <a:chOff x="0" y="0"/>
            <a:chExt cx="5314632" cy="1555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624041" y="3135561"/>
            <a:ext cx="17161091" cy="283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11"/>
              </a:lnSpc>
            </a:pP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ic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operators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are us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 t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bine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m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ul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ipl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condi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ti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ons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return a Bo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 value (T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ue or F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lse).</a:t>
            </a:r>
          </a:p>
          <a:p>
            <a:pPr algn="l">
              <a:lnSpc>
                <a:spcPts val="4411"/>
              </a:lnSpc>
            </a:pPr>
          </a:p>
          <a:p>
            <a:pPr algn="l">
              <a:lnSpc>
                <a:spcPts val="4411"/>
              </a:lnSpc>
            </a:pP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They are mos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ly used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 c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ditional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tatements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(if, while).</a:t>
            </a:r>
          </a:p>
          <a:p>
            <a:pPr algn="l">
              <a:lnSpc>
                <a:spcPts val="4941"/>
              </a:lnSpc>
            </a:pP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2242179" y="5749518"/>
            <a:ext cx="14897459" cy="4148866"/>
          </a:xfrm>
          <a:custGeom>
            <a:avLst/>
            <a:gdLst/>
            <a:ahLst/>
            <a:cxnLst/>
            <a:rect r="r" b="b" t="t" l="l"/>
            <a:pathLst>
              <a:path h="4148866" w="14897459">
                <a:moveTo>
                  <a:pt x="0" y="0"/>
                </a:moveTo>
                <a:lnTo>
                  <a:pt x="14897458" y="0"/>
                </a:lnTo>
                <a:lnTo>
                  <a:pt x="14897458" y="4148866"/>
                </a:lnTo>
                <a:lnTo>
                  <a:pt x="0" y="41488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411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624041" y="2201397"/>
            <a:ext cx="16133733" cy="934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61"/>
              </a:lnSpc>
            </a:pP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Logical Operators</a:t>
            </a: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 :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41325" y="-246334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5" y="0"/>
                </a:lnTo>
                <a:lnTo>
                  <a:pt x="24529325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466527" y="1637361"/>
            <a:ext cx="9139224" cy="267526"/>
            <a:chOff x="0" y="0"/>
            <a:chExt cx="5314632" cy="1555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466527" y="3475569"/>
            <a:ext cx="17161091" cy="172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11"/>
              </a:lnSpc>
            </a:pP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Compar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ison operators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are us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 t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par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tw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values.</a:t>
            </a:r>
          </a:p>
          <a:p>
            <a:pPr algn="l">
              <a:lnSpc>
                <a:spcPts val="4411"/>
              </a:lnSpc>
            </a:pPr>
          </a:p>
          <a:p>
            <a:pPr algn="l">
              <a:lnSpc>
                <a:spcPts val="4941"/>
              </a:lnSpc>
            </a:pP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They alw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ays 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return a Bo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 value: T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ue or F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lse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24041" y="2201397"/>
            <a:ext cx="16133733" cy="934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61"/>
              </a:lnSpc>
            </a:pP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Comparison Operators</a:t>
            </a: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 :</a:t>
            </a: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41325" y="-246334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5" y="0"/>
                </a:lnTo>
                <a:lnTo>
                  <a:pt x="24529325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29980" y="1744709"/>
            <a:ext cx="16893558" cy="7137528"/>
          </a:xfrm>
          <a:custGeom>
            <a:avLst/>
            <a:gdLst/>
            <a:ahLst/>
            <a:cxnLst/>
            <a:rect r="r" b="b" t="t" l="l"/>
            <a:pathLst>
              <a:path h="7137528" w="16893558">
                <a:moveTo>
                  <a:pt x="0" y="0"/>
                </a:moveTo>
                <a:lnTo>
                  <a:pt x="16893558" y="0"/>
                </a:lnTo>
                <a:lnTo>
                  <a:pt x="16893558" y="7137528"/>
                </a:lnTo>
                <a:lnTo>
                  <a:pt x="0" y="71375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11647451" y="-6551679"/>
            <a:ext cx="29935451" cy="16838660"/>
          </a:xfrm>
          <a:custGeom>
            <a:avLst/>
            <a:gdLst/>
            <a:ahLst/>
            <a:cxnLst/>
            <a:rect r="r" b="b" t="t" l="l"/>
            <a:pathLst>
              <a:path h="16838660" w="29935451">
                <a:moveTo>
                  <a:pt x="0" y="0"/>
                </a:moveTo>
                <a:lnTo>
                  <a:pt x="29935451" y="0"/>
                </a:lnTo>
                <a:lnTo>
                  <a:pt x="29935451" y="16838660"/>
                </a:lnTo>
                <a:lnTo>
                  <a:pt x="0" y="16838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095391" y="850869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Type Conversion (Casting) 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35690" y="1393298"/>
            <a:ext cx="17452310" cy="10901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Type c</a:t>
            </a: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onversion means changing the data type of a value into another data type.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Example: converting an integer to a float, or a string to an integer.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Types of Typecasting: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b="true" sz="365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Implicit Typecasting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Python automatically converts one data type to another to prevent data loss or errors during operations.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Advantages :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Prevent Data Loss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Maintain Accuracy (Precision Handling)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Consistency in Operations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1963139" y="9577430"/>
            <a:ext cx="4719036" cy="1209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5"/>
              </a:lnSpc>
            </a:pPr>
            <a:r>
              <a:rPr lang="en-US" b="true" sz="22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1696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</p:txBody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11647451" y="-6551679"/>
            <a:ext cx="29935451" cy="16838660"/>
          </a:xfrm>
          <a:custGeom>
            <a:avLst/>
            <a:gdLst/>
            <a:ahLst/>
            <a:cxnLst/>
            <a:rect r="r" b="b" t="t" l="l"/>
            <a:pathLst>
              <a:path h="16838660" w="29935451">
                <a:moveTo>
                  <a:pt x="0" y="0"/>
                </a:moveTo>
                <a:lnTo>
                  <a:pt x="29935451" y="0"/>
                </a:lnTo>
                <a:lnTo>
                  <a:pt x="29935451" y="16838660"/>
                </a:lnTo>
                <a:lnTo>
                  <a:pt x="0" y="16838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35690" y="1877176"/>
            <a:ext cx="17452310" cy="10358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b="true" sz="365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Explicit Typecasting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Explicit type casting (also called type conversion) means you, the programmer, manually convert a value from one data type to another using built-in functions.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Unlike implicit casting (automatic by Python), explicit casting gives full control but can cause errors if conversion is not possible.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a) Number Conversions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int(x) → converts to integer (truncates decimal part if float).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float(x) → converts to floating-point number.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complex(x) → converts to a complex number with imaginary part 0.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complex(x, y) → makes a complex number x + yj.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1963139" y="9577430"/>
            <a:ext cx="4719036" cy="1209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5"/>
              </a:lnSpc>
            </a:pPr>
            <a:r>
              <a:rPr lang="en-US" b="true" sz="22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1696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441134" y="1897555"/>
            <a:ext cx="8717864" cy="255192"/>
            <a:chOff x="0" y="0"/>
            <a:chExt cx="5314632" cy="1555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598900" y="2314216"/>
            <a:ext cx="9551096" cy="811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2"/>
              </a:lnSpc>
            </a:pPr>
            <a:r>
              <a:rPr lang="en-US" b="true" sz="4801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Key Features OF PYTHON 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41134" y="3540916"/>
            <a:ext cx="9708861" cy="5483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84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 marL="841010" indent="-420505" lvl="1">
              <a:lnSpc>
                <a:spcPts val="4635"/>
              </a:lnSpc>
              <a:buFont typeface="Arial"/>
              <a:buChar char="•"/>
            </a:pP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Easy to learn and use</a:t>
            </a:r>
          </a:p>
          <a:p>
            <a:pPr algn="l" marL="841010" indent="-420505" lvl="1">
              <a:lnSpc>
                <a:spcPts val="4635"/>
              </a:lnSpc>
              <a:buFont typeface="Arial"/>
              <a:buChar char="•"/>
            </a:pP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Interpreted and dynamically typed</a:t>
            </a:r>
          </a:p>
          <a:p>
            <a:pPr algn="l" marL="841010" indent="-420505" lvl="1">
              <a:lnSpc>
                <a:spcPts val="4635"/>
              </a:lnSpc>
              <a:buFont typeface="Arial"/>
              <a:buChar char="•"/>
            </a:pP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Have </a:t>
            </a: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Extensive standard library</a:t>
            </a:r>
          </a:p>
          <a:p>
            <a:pPr algn="l" marL="841010" indent="-420505" lvl="1">
              <a:lnSpc>
                <a:spcPts val="4635"/>
              </a:lnSpc>
              <a:buFont typeface="Arial"/>
              <a:buChar char="•"/>
            </a:pP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Cross-platform compatibility</a:t>
            </a:r>
          </a:p>
          <a:p>
            <a:pPr algn="l" marL="841010" indent="-420505" lvl="1">
              <a:lnSpc>
                <a:spcPts val="4635"/>
              </a:lnSpc>
              <a:buFont typeface="Arial"/>
              <a:buChar char="•"/>
            </a:pP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Massive open-source community Support</a:t>
            </a:r>
          </a:p>
          <a:p>
            <a:pPr algn="l">
              <a:lnSpc>
                <a:spcPts val="4635"/>
              </a:lnSpc>
            </a:pPr>
          </a:p>
          <a:p>
            <a:pPr algn="l">
              <a:lnSpc>
                <a:spcPts val="4635"/>
              </a:lnSpc>
            </a:pPr>
          </a:p>
          <a:p>
            <a:pPr algn="l">
              <a:lnSpc>
                <a:spcPts val="3380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11647451" y="-6551679"/>
            <a:ext cx="29935451" cy="16838660"/>
          </a:xfrm>
          <a:custGeom>
            <a:avLst/>
            <a:gdLst/>
            <a:ahLst/>
            <a:cxnLst/>
            <a:rect r="r" b="b" t="t" l="l"/>
            <a:pathLst>
              <a:path h="16838660" w="29935451">
                <a:moveTo>
                  <a:pt x="0" y="0"/>
                </a:moveTo>
                <a:lnTo>
                  <a:pt x="29935451" y="0"/>
                </a:lnTo>
                <a:lnTo>
                  <a:pt x="29935451" y="16838660"/>
                </a:lnTo>
                <a:lnTo>
                  <a:pt x="0" y="16838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35690" y="2058589"/>
            <a:ext cx="17452310" cy="9272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b) String Conversions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str(x) → converts any object to a string.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Useful for printing, concatenation, and file writing.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c) Collection Conversions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list(x) → converts to list.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tuple(x) → converts to tuple.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set(x) → converts to set (removes duplicates).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dict(x) → converts to dictionary (if possible, e.g., list of tuples).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1963139" y="9577430"/>
            <a:ext cx="4719036" cy="1209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5"/>
              </a:lnSpc>
            </a:pPr>
            <a:r>
              <a:rPr lang="en-US" b="true" sz="22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1696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73948" y="12821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4" y="0"/>
                </a:lnTo>
                <a:lnTo>
                  <a:pt x="26656824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550821" y="470668"/>
            <a:ext cx="6438462" cy="982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Control Flow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9980" y="1990238"/>
            <a:ext cx="17546434" cy="5206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00"/>
              </a:lnSpc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Control flow determines the </a:t>
            </a: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order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in which the statements in a program are executed.</a:t>
            </a:r>
          </a:p>
          <a:p>
            <a:pPr algn="l">
              <a:lnSpc>
                <a:spcPts val="5900"/>
              </a:lnSpc>
            </a:pPr>
          </a:p>
          <a:p>
            <a:pPr algn="l">
              <a:lnSpc>
                <a:spcPts val="5900"/>
              </a:lnSpc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In Python, not every statement is executed sequentially, we can </a:t>
            </a: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control the flow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using conditional statements and loops.</a:t>
            </a:r>
          </a:p>
          <a:p>
            <a:pPr algn="l">
              <a:lnSpc>
                <a:spcPts val="5900"/>
              </a:lnSpc>
            </a:pP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73948" y="12821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4" y="0"/>
                </a:lnTo>
                <a:lnTo>
                  <a:pt x="26656824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913297" y="368060"/>
            <a:ext cx="11964550" cy="98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Types of </a:t>
            </a:r>
            <a:r>
              <a:rPr lang="en-US" b="true" sz="65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Control Flow: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9980" y="1990238"/>
            <a:ext cx="17546434" cy="8178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00"/>
              </a:lnSpc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1.Conditional Statements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make decisions</a:t>
            </a:r>
          </a:p>
          <a:p>
            <a:pPr algn="l" marL="1070501" indent="-535250" lvl="1">
              <a:lnSpc>
                <a:spcPts val="5900"/>
              </a:lnSpc>
              <a:buFont typeface="Arial"/>
              <a:buChar char="•"/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if, if-else, if-elif-else</a:t>
            </a:r>
          </a:p>
          <a:p>
            <a:pPr algn="l">
              <a:lnSpc>
                <a:spcPts val="5900"/>
              </a:lnSpc>
            </a:pPr>
          </a:p>
          <a:p>
            <a:pPr algn="l">
              <a:lnSpc>
                <a:spcPts val="5900"/>
              </a:lnSpc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2.</a:t>
            </a: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Loops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repeat a block of code</a:t>
            </a:r>
          </a:p>
          <a:p>
            <a:pPr algn="l" marL="1070501" indent="-535250" lvl="1">
              <a:lnSpc>
                <a:spcPts val="5900"/>
              </a:lnSpc>
              <a:buFont typeface="Arial"/>
              <a:buChar char="•"/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 loop</a:t>
            </a:r>
          </a:p>
          <a:p>
            <a:pPr algn="l" marL="1070501" indent="-535250" lvl="1">
              <a:lnSpc>
                <a:spcPts val="5900"/>
              </a:lnSpc>
              <a:buFont typeface="Arial"/>
              <a:buChar char="•"/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while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loop</a:t>
            </a:r>
          </a:p>
          <a:p>
            <a:pPr algn="l">
              <a:lnSpc>
                <a:spcPts val="5900"/>
              </a:lnSpc>
            </a:pPr>
          </a:p>
          <a:p>
            <a:pPr algn="l">
              <a:lnSpc>
                <a:spcPts val="5900"/>
              </a:lnSpc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Loop Control Statements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change normal flow of loops</a:t>
            </a:r>
          </a:p>
          <a:p>
            <a:pPr algn="l" marL="1070501" indent="-535250" lvl="1">
              <a:lnSpc>
                <a:spcPts val="5900"/>
              </a:lnSpc>
              <a:buFont typeface="Arial"/>
              <a:buChar char="•"/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break, continue, pass</a:t>
            </a:r>
          </a:p>
          <a:p>
            <a:pPr algn="l">
              <a:lnSpc>
                <a:spcPts val="5900"/>
              </a:lnSpc>
            </a:pPr>
          </a:p>
        </p:txBody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73948" y="12821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4" y="0"/>
                </a:lnTo>
                <a:lnTo>
                  <a:pt x="26656824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168126" y="368060"/>
            <a:ext cx="11964550" cy="98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Conditional Statements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1915" y="1974842"/>
            <a:ext cx="17546434" cy="7015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Conditional statements allow your program to make decisions and execute code only if certain conditions are true.</a:t>
            </a:r>
          </a:p>
          <a:p>
            <a:pPr algn="l">
              <a:lnSpc>
                <a:spcPts val="5900"/>
              </a:lnSpc>
            </a:pPr>
          </a:p>
          <a:p>
            <a:pPr algn="l">
              <a:lnSpc>
                <a:spcPts val="5900"/>
              </a:lnSpc>
            </a:pPr>
          </a:p>
          <a:p>
            <a:pPr algn="l" marL="1070501" indent="-535250" lvl="1">
              <a:lnSpc>
                <a:spcPts val="5900"/>
              </a:lnSpc>
              <a:buAutoNum type="arabicPeriod" startAt="1"/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if statement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executes a block if condition is True</a:t>
            </a:r>
          </a:p>
          <a:p>
            <a:pPr algn="l" marL="1070501" indent="-535250" lvl="1">
              <a:lnSpc>
                <a:spcPts val="5900"/>
              </a:lnSpc>
              <a:buAutoNum type="arabicPeriod" startAt="1"/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if-else statement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executes one block if True, another if False</a:t>
            </a:r>
          </a:p>
          <a:p>
            <a:pPr algn="l" marL="1070501" indent="-535250" lvl="1">
              <a:lnSpc>
                <a:spcPts val="5900"/>
              </a:lnSpc>
              <a:buAutoNum type="arabicPeriod" startAt="1"/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if-elif-else statement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handles multiple conditions</a:t>
            </a:r>
          </a:p>
          <a:p>
            <a:pPr algn="l">
              <a:lnSpc>
                <a:spcPts val="5900"/>
              </a:lnSpc>
            </a:pPr>
          </a:p>
          <a:p>
            <a:pPr algn="l">
              <a:lnSpc>
                <a:spcPts val="5900"/>
              </a:lnSpc>
            </a:pPr>
          </a:p>
        </p:txBody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184831" y="12821"/>
            <a:ext cx="24485633" cy="13773143"/>
          </a:xfrm>
          <a:custGeom>
            <a:avLst/>
            <a:gdLst/>
            <a:ahLst/>
            <a:cxnLst/>
            <a:rect r="r" b="b" t="t" l="l"/>
            <a:pathLst>
              <a:path h="13773143" w="24485633">
                <a:moveTo>
                  <a:pt x="0" y="0"/>
                </a:moveTo>
                <a:lnTo>
                  <a:pt x="24485633" y="0"/>
                </a:lnTo>
                <a:lnTo>
                  <a:pt x="24485633" y="13773142"/>
                </a:lnTo>
                <a:lnTo>
                  <a:pt x="0" y="13773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9980" y="2311050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sz="4801" spc="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029980" y="1694637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23579" y="2653151"/>
            <a:ext cx="16240841" cy="10642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4"/>
              </a:lnSpc>
            </a:pP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Question: Simple Calculator</a:t>
            </a: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enter two numbers.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choose an operation:</a:t>
            </a:r>
          </a:p>
          <a:p>
            <a:pPr algn="l" marL="1781398" indent="-593799" lvl="2">
              <a:lnSpc>
                <a:spcPts val="4909"/>
              </a:lnSpc>
              <a:buFont typeface="Arial"/>
              <a:buChar char="⚬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 → Addition</a:t>
            </a:r>
          </a:p>
          <a:p>
            <a:pPr algn="l" marL="1781398" indent="-593799" lvl="2">
              <a:lnSpc>
                <a:spcPts val="4909"/>
              </a:lnSpc>
              <a:buFont typeface="Arial"/>
              <a:buChar char="⚬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 → Subtraction</a:t>
            </a:r>
          </a:p>
          <a:p>
            <a:pPr algn="l" marL="1781398" indent="-593799" lvl="2">
              <a:lnSpc>
                <a:spcPts val="4909"/>
              </a:lnSpc>
              <a:buFont typeface="Arial"/>
              <a:buChar char="⚬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 → Multiplication</a:t>
            </a:r>
          </a:p>
          <a:p>
            <a:pPr algn="l" marL="1781398" indent="-593799" lvl="2">
              <a:lnSpc>
                <a:spcPts val="4909"/>
              </a:lnSpc>
              <a:buFont typeface="Arial"/>
              <a:buChar char="⚬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 → Division</a:t>
            </a:r>
          </a:p>
          <a:p>
            <a:pPr algn="l" marL="1781398" indent="-593799" lvl="2">
              <a:lnSpc>
                <a:spcPts val="4909"/>
              </a:lnSpc>
              <a:buFont typeface="Arial"/>
              <a:buChar char="⚬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 → Modulus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Perform the selected operation and display the result.</a:t>
            </a:r>
          </a:p>
          <a:p>
            <a:pPr algn="l">
              <a:lnSpc>
                <a:spcPts val="490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3531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</p:txBody>
      </p: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73948" y="12821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4" y="0"/>
                </a:lnTo>
                <a:lnTo>
                  <a:pt x="26656824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125607" y="368060"/>
            <a:ext cx="3619970" cy="98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Loops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1915" y="1974842"/>
            <a:ext cx="17546434" cy="2728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loop is used to repeat a block of code multiple times until a condition is met.</a:t>
            </a:r>
          </a:p>
          <a:p>
            <a:pPr algn="l">
              <a:lnSpc>
                <a:spcPts val="4234"/>
              </a:lnSpc>
            </a:pPr>
          </a:p>
          <a:p>
            <a:pPr algn="l">
              <a:lnSpc>
                <a:spcPts val="4472"/>
              </a:lnSpc>
            </a:pPr>
            <a:r>
              <a:rPr lang="en-US" sz="37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Instead of writing the same code again and again, loops let us automate repetition.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21915" y="5905375"/>
            <a:ext cx="17546434" cy="1604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8248" indent="-384124" lvl="1">
              <a:lnSpc>
                <a:spcPts val="4234"/>
              </a:lnSpc>
              <a:buAutoNum type="arabicPeriod" startAt="1"/>
            </a:pP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for loop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used to iterate over a sequence (list, string, range, etc.)</a:t>
            </a:r>
          </a:p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2.</a:t>
            </a: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while loop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repeat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 as long as a condition is True</a:t>
            </a:r>
          </a:p>
          <a:p>
            <a:pPr algn="l">
              <a:lnSpc>
                <a:spcPts val="4234"/>
              </a:lnSpc>
            </a:pPr>
          </a:p>
        </p:txBody>
      </p: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0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3" y="0"/>
                </a:lnTo>
                <a:lnTo>
                  <a:pt x="26656823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109477" y="368060"/>
            <a:ext cx="4512932" cy="98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For Loop :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1915" y="1974842"/>
            <a:ext cx="17546434" cy="2671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Syntax :</a:t>
            </a:r>
          </a:p>
          <a:p>
            <a:pPr algn="l">
              <a:lnSpc>
                <a:spcPts val="4234"/>
              </a:lnSpc>
            </a:pPr>
          </a:p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 variable in range(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start, stop, step):</a:t>
            </a:r>
          </a:p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# block of code</a:t>
            </a:r>
          </a:p>
          <a:p>
            <a:pPr algn="l">
              <a:lnSpc>
                <a:spcPts val="4234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592727" y="4646268"/>
            <a:ext cx="17546434" cy="2138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start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starting number of the sequence (default is 0)</a:t>
            </a:r>
          </a:p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stop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number at which the sequence stops (not included) → mandatory</a:t>
            </a:r>
          </a:p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step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difference between consecutive numbers (default is 1)</a:t>
            </a:r>
          </a:p>
          <a:p>
            <a:pPr algn="l">
              <a:lnSpc>
                <a:spcPts val="4234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990077" y="7097939"/>
            <a:ext cx="14320648" cy="2790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3"/>
              </a:lnSpc>
            </a:pPr>
            <a:r>
              <a:rPr lang="en-US" sz="3717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Key Points</a:t>
            </a:r>
          </a:p>
          <a:p>
            <a:pPr algn="ctr" marL="802617" indent="-401309" lvl="1">
              <a:lnSpc>
                <a:spcPts val="4423"/>
              </a:lnSpc>
              <a:spcBef>
                <a:spcPct val="0"/>
              </a:spcBef>
              <a:buFont typeface="Arial"/>
              <a:buChar char="•"/>
            </a:pPr>
            <a:r>
              <a:rPr lang="en-US" sz="371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stop is always excluded → range(1, 6) generates 1,2,3,4,5</a:t>
            </a:r>
          </a:p>
          <a:p>
            <a:pPr algn="ctr" marL="802617" indent="-401309" lvl="1">
              <a:lnSpc>
                <a:spcPts val="4423"/>
              </a:lnSpc>
              <a:spcBef>
                <a:spcPct val="0"/>
              </a:spcBef>
              <a:buFont typeface="Arial"/>
              <a:buChar char="•"/>
            </a:pPr>
            <a:r>
              <a:rPr lang="en-US" sz="371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step can be negative → used for reverse iteration</a:t>
            </a:r>
          </a:p>
          <a:p>
            <a:pPr algn="ctr" marL="802617" indent="-401309" lvl="1">
              <a:lnSpc>
                <a:spcPts val="4423"/>
              </a:lnSpc>
              <a:spcBef>
                <a:spcPct val="0"/>
              </a:spcBef>
              <a:buFont typeface="Arial"/>
              <a:buChar char="•"/>
            </a:pPr>
            <a:r>
              <a:rPr lang="en-US" sz="371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start and step are optional → defaults are 0 and 1</a:t>
            </a:r>
          </a:p>
          <a:p>
            <a:pPr algn="ctr">
              <a:lnSpc>
                <a:spcPts val="442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184831" y="12821"/>
            <a:ext cx="24485633" cy="13773143"/>
          </a:xfrm>
          <a:custGeom>
            <a:avLst/>
            <a:gdLst/>
            <a:ahLst/>
            <a:cxnLst/>
            <a:rect r="r" b="b" t="t" l="l"/>
            <a:pathLst>
              <a:path h="13773143" w="24485633">
                <a:moveTo>
                  <a:pt x="0" y="0"/>
                </a:moveTo>
                <a:lnTo>
                  <a:pt x="24485633" y="0"/>
                </a:lnTo>
                <a:lnTo>
                  <a:pt x="24485633" y="13773142"/>
                </a:lnTo>
                <a:lnTo>
                  <a:pt x="0" y="13773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9980" y="2311050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sz="4801" spc="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029980" y="1694637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23579" y="3435249"/>
            <a:ext cx="16240841" cy="6928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4"/>
              </a:lnSpc>
            </a:pP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Question: Print Numbers</a:t>
            </a: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enter a number n.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 all numbers from 1 to n using a for loop.</a:t>
            </a:r>
          </a:p>
          <a:p>
            <a:pPr algn="l">
              <a:lnSpc>
                <a:spcPts val="490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3531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</p:txBody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0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3" y="0"/>
                </a:lnTo>
                <a:lnTo>
                  <a:pt x="26656823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470547" y="368060"/>
            <a:ext cx="5790792" cy="98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Nested Loop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1915" y="1974842"/>
            <a:ext cx="17546434" cy="3738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nested loop is a loop inside another loop.</a:t>
            </a:r>
          </a:p>
          <a:p>
            <a:pPr algn="l">
              <a:lnSpc>
                <a:spcPts val="4234"/>
              </a:lnSpc>
            </a:pPr>
          </a:p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outer loop runs once for each iteration of the inner loop.</a:t>
            </a:r>
          </a:p>
          <a:p>
            <a:pPr algn="l">
              <a:lnSpc>
                <a:spcPts val="4234"/>
              </a:lnSpc>
            </a:pPr>
          </a:p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It’s useful when you need to perform repeated actions within repeated actions, like printing tables, patterns, or working with 2D data.</a:t>
            </a:r>
          </a:p>
          <a:p>
            <a:pPr algn="l">
              <a:lnSpc>
                <a:spcPts val="4234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521915" y="6115545"/>
            <a:ext cx="18023669" cy="3830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9143" indent="-394572" lvl="1">
              <a:lnSpc>
                <a:spcPts val="4349"/>
              </a:lnSpc>
              <a:buFont typeface="Arial"/>
              <a:buChar char="•"/>
            </a:pPr>
            <a:r>
              <a:rPr lang="en-US" sz="3655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Syntax :</a:t>
            </a:r>
          </a:p>
          <a:p>
            <a:pPr algn="l">
              <a:lnSpc>
                <a:spcPts val="4349"/>
              </a:lnSpc>
            </a:pPr>
          </a:p>
          <a:p>
            <a:pPr algn="l">
              <a:lnSpc>
                <a:spcPts val="4349"/>
              </a:lnSpc>
            </a:pPr>
            <a:r>
              <a:rPr lang="en-US" sz="365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for outer_variable in outer_sequence:</a:t>
            </a:r>
          </a:p>
          <a:p>
            <a:pPr algn="l">
              <a:lnSpc>
                <a:spcPts val="4349"/>
              </a:lnSpc>
            </a:pPr>
            <a:r>
              <a:rPr lang="en-US" sz="365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  for inner_v</a:t>
            </a:r>
            <a:r>
              <a:rPr lang="en-US" sz="365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ariable in inner_sequence:</a:t>
            </a:r>
          </a:p>
          <a:p>
            <a:pPr algn="l">
              <a:lnSpc>
                <a:spcPts val="4349"/>
              </a:lnSpc>
            </a:pPr>
            <a:r>
              <a:rPr lang="en-US" sz="365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lang="en-US" sz="365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   # block of code</a:t>
            </a:r>
          </a:p>
          <a:p>
            <a:pPr algn="l">
              <a:lnSpc>
                <a:spcPts val="4349"/>
              </a:lnSpc>
            </a:pPr>
          </a:p>
          <a:p>
            <a:pPr algn="l">
              <a:lnSpc>
                <a:spcPts val="4349"/>
              </a:lnSpc>
            </a:pPr>
          </a:p>
        </p:txBody>
      </p: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0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3" y="0"/>
                </a:lnTo>
                <a:lnTo>
                  <a:pt x="26656823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29980" y="1694637"/>
            <a:ext cx="8646471" cy="253102"/>
            <a:chOff x="0" y="0"/>
            <a:chExt cx="5314632" cy="1555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9980" y="2349393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sz="4801" spc="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65814" y="3052645"/>
            <a:ext cx="16240841" cy="9405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4"/>
              </a:lnSpc>
            </a:pP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Question: Print the following pattern</a:t>
            </a:r>
          </a:p>
          <a:p>
            <a:pPr algn="l">
              <a:lnSpc>
                <a:spcPts val="4909"/>
              </a:lnSpc>
            </a:pP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* * *</a:t>
            </a: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* * *</a:t>
            </a: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* * *</a:t>
            </a: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enter number of rows and column.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 the above pattern.</a:t>
            </a:r>
          </a:p>
          <a:p>
            <a:pPr algn="l">
              <a:lnSpc>
                <a:spcPts val="490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3531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09194" y="3571737"/>
            <a:ext cx="13095215" cy="2149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18"/>
              </a:lnSpc>
            </a:pPr>
            <a:r>
              <a:rPr lang="en-US" b="true" sz="6350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Python Syntax, Comments,  and Indentation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0"/>
            <a:ext cx="27308314" cy="15360898"/>
          </a:xfrm>
          <a:custGeom>
            <a:avLst/>
            <a:gdLst/>
            <a:ahLst/>
            <a:cxnLst/>
            <a:rect r="r" b="b" t="t" l="l"/>
            <a:pathLst>
              <a:path h="15360898" w="27308314">
                <a:moveTo>
                  <a:pt x="0" y="0"/>
                </a:moveTo>
                <a:lnTo>
                  <a:pt x="27308313" y="0"/>
                </a:lnTo>
                <a:lnTo>
                  <a:pt x="27308313" y="15360898"/>
                </a:lnTo>
                <a:lnTo>
                  <a:pt x="0" y="1536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983817" y="388573"/>
            <a:ext cx="4917520" cy="1110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7"/>
              </a:lnSpc>
            </a:pPr>
            <a:r>
              <a:rPr lang="en-US" b="true" sz="6526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While loop: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5422" y="1797319"/>
            <a:ext cx="1587465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while loop in Python is used to repeat a block of code as long as a condition is true.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95422" y="3266427"/>
            <a:ext cx="1822371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 b="true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Syntax</a:t>
            </a:r>
            <a:r>
              <a:rPr lang="en-US" sz="3799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39754" y="4020338"/>
            <a:ext cx="3751659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</a:t>
            </a:r>
            <a:r>
              <a:rPr lang="en-US" sz="3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ile condition: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# block of code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40217" y="5694032"/>
            <a:ext cx="16804720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Make sure the con</a:t>
            </a:r>
            <a:r>
              <a:rPr lang="en-US" sz="3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dition eventually becomes false to avoid an infinite loop.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break to exit early, or continue to skip to the next iteration.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0"/>
            <a:ext cx="27308314" cy="15360898"/>
          </a:xfrm>
          <a:custGeom>
            <a:avLst/>
            <a:gdLst/>
            <a:ahLst/>
            <a:cxnLst/>
            <a:rect r="r" b="b" t="t" l="l"/>
            <a:pathLst>
              <a:path h="15360898" w="27308314">
                <a:moveTo>
                  <a:pt x="0" y="0"/>
                </a:moveTo>
                <a:lnTo>
                  <a:pt x="27308313" y="0"/>
                </a:lnTo>
                <a:lnTo>
                  <a:pt x="27308313" y="15360898"/>
                </a:lnTo>
                <a:lnTo>
                  <a:pt x="0" y="1536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29980" y="1694637"/>
            <a:ext cx="8646471" cy="253102"/>
            <a:chOff x="0" y="0"/>
            <a:chExt cx="5314632" cy="1555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9980" y="2349393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sz="4801" spc="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40865" y="3358396"/>
            <a:ext cx="16240841" cy="6928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4"/>
              </a:lnSpc>
            </a:pP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Question: Print numbers</a:t>
            </a: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enter a number n.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 the numbers from 1 to n.</a:t>
            </a:r>
          </a:p>
          <a:p>
            <a:pPr algn="l">
              <a:lnSpc>
                <a:spcPts val="490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3531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</p:txBody>
      </p:sp>
    </p:spTree>
  </p:cSld>
  <p:clrMapOvr>
    <a:masterClrMapping/>
  </p:clrMapOvr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57150"/>
            <a:ext cx="27308314" cy="15360898"/>
          </a:xfrm>
          <a:custGeom>
            <a:avLst/>
            <a:gdLst/>
            <a:ahLst/>
            <a:cxnLst/>
            <a:rect r="r" b="b" t="t" l="l"/>
            <a:pathLst>
              <a:path h="15360898" w="27308314">
                <a:moveTo>
                  <a:pt x="0" y="0"/>
                </a:moveTo>
                <a:lnTo>
                  <a:pt x="27308313" y="0"/>
                </a:lnTo>
                <a:lnTo>
                  <a:pt x="27308313" y="15360898"/>
                </a:lnTo>
                <a:lnTo>
                  <a:pt x="0" y="1536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34268" y="361403"/>
            <a:ext cx="8408908" cy="1873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29"/>
              </a:lnSpc>
            </a:pPr>
            <a:r>
              <a:rPr lang="en-US" sz="5378" b="true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Loop Control</a:t>
            </a:r>
            <a:r>
              <a:rPr lang="en-US" b="true" sz="5378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Statements</a:t>
            </a:r>
          </a:p>
          <a:p>
            <a:pPr algn="ctr">
              <a:lnSpc>
                <a:spcPts val="752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89945" y="1868728"/>
            <a:ext cx="5753458" cy="655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24329" indent="-412165" lvl="1">
              <a:lnSpc>
                <a:spcPts val="5345"/>
              </a:lnSpc>
              <a:buFont typeface="Arial"/>
              <a:buChar char="•"/>
            </a:pPr>
            <a:r>
              <a:rPr lang="en-US" b="true" sz="3818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Continue</a:t>
            </a:r>
            <a:r>
              <a:rPr lang="en-US" b="true" sz="3818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Statement: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1704" y="3048098"/>
            <a:ext cx="15824591" cy="1180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41"/>
              </a:lnSpc>
            </a:pPr>
            <a:r>
              <a:rPr lang="en-US" sz="338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</a:t>
            </a:r>
            <a:r>
              <a:rPr lang="en-US" sz="338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4" tooltip="https://www.geeksforgeeks.org/python/python-continue-statement/"/>
              </a:rPr>
              <a:t>continue</a:t>
            </a:r>
            <a:r>
              <a:rPr lang="en-US" sz="338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5" tooltip="https://www.geeksforgeeks.org/python/python-continue-statement/"/>
              </a:rPr>
              <a:t> statement</a:t>
            </a:r>
            <a:r>
              <a:rPr lang="en-US" sz="338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in Python returns the control to the beginning of the loop.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21071" y="4388914"/>
            <a:ext cx="6442472" cy="2380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1"/>
              </a:lnSpc>
            </a:pPr>
            <a:r>
              <a:rPr lang="en-US" sz="339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for</a:t>
            </a:r>
            <a:r>
              <a:rPr lang="en-US" sz="339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letter in 'python':</a:t>
            </a:r>
          </a:p>
          <a:p>
            <a:pPr algn="l">
              <a:lnSpc>
                <a:spcPts val="4751"/>
              </a:lnSpc>
            </a:pPr>
            <a:r>
              <a:rPr lang="en-US" sz="339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letter == 'h':</a:t>
            </a:r>
          </a:p>
          <a:p>
            <a:pPr algn="l">
              <a:lnSpc>
                <a:spcPts val="4751"/>
              </a:lnSpc>
            </a:pPr>
            <a:r>
              <a:rPr lang="en-US" sz="339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continue</a:t>
            </a:r>
          </a:p>
          <a:p>
            <a:pPr algn="ctr">
              <a:lnSpc>
                <a:spcPts val="4751"/>
              </a:lnSpc>
            </a:pPr>
            <a:r>
              <a:rPr lang="en-US" sz="339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print('Current Letter :', letter)</a:t>
            </a:r>
          </a:p>
        </p:txBody>
      </p:sp>
    </p:spTree>
  </p:cSld>
  <p:clrMapOvr>
    <a:masterClrMapping/>
  </p:clrMapOvr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57150"/>
            <a:ext cx="27308314" cy="15360898"/>
          </a:xfrm>
          <a:custGeom>
            <a:avLst/>
            <a:gdLst/>
            <a:ahLst/>
            <a:cxnLst/>
            <a:rect r="r" b="b" t="t" l="l"/>
            <a:pathLst>
              <a:path h="15360898" w="27308314">
                <a:moveTo>
                  <a:pt x="0" y="0"/>
                </a:moveTo>
                <a:lnTo>
                  <a:pt x="27308313" y="0"/>
                </a:lnTo>
                <a:lnTo>
                  <a:pt x="27308313" y="15360898"/>
                </a:lnTo>
                <a:lnTo>
                  <a:pt x="0" y="1536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34268" y="361403"/>
            <a:ext cx="8408908" cy="1873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29"/>
              </a:lnSpc>
            </a:pPr>
            <a:r>
              <a:rPr lang="en-US" sz="5378" b="true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Loop Control</a:t>
            </a:r>
            <a:r>
              <a:rPr lang="en-US" b="true" sz="5378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Statements</a:t>
            </a:r>
          </a:p>
          <a:p>
            <a:pPr algn="ctr">
              <a:lnSpc>
                <a:spcPts val="752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69112" y="1868728"/>
            <a:ext cx="4795123" cy="655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24329" indent="-412165" lvl="1">
              <a:lnSpc>
                <a:spcPts val="5345"/>
              </a:lnSpc>
              <a:buFont typeface="Arial"/>
              <a:buChar char="•"/>
            </a:pPr>
            <a:r>
              <a:rPr lang="en-US" b="true" sz="3818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Break</a:t>
            </a:r>
            <a:r>
              <a:rPr lang="en-US" b="true" sz="3818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Statement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6235" y="3048098"/>
            <a:ext cx="15824591" cy="580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41"/>
              </a:lnSpc>
            </a:pPr>
            <a:r>
              <a:rPr lang="en-US" sz="338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</a:t>
            </a:r>
            <a:r>
              <a:rPr lang="en-US" sz="338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4" tooltip="https://www.geeksforgeeks.org/python/python-break-statement/"/>
              </a:rPr>
              <a:t>br</a:t>
            </a:r>
            <a:r>
              <a:rPr lang="en-US" sz="338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5" tooltip="https://www.geeksforgeeks.org/python/python-break-statement/"/>
              </a:rPr>
              <a:t>eak</a:t>
            </a:r>
            <a:r>
              <a:rPr lang="en-US" sz="338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6" tooltip="https://www.geeksforgeeks.org/python/python-break-statement/"/>
              </a:rPr>
              <a:t> statement</a:t>
            </a:r>
            <a:r>
              <a:rPr lang="en-US" sz="338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in Python brings control out of the loop.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95703" y="4152694"/>
            <a:ext cx="6442472" cy="2380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1"/>
              </a:lnSpc>
            </a:pPr>
            <a:r>
              <a:rPr lang="en-US" sz="339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for letter in 'python:</a:t>
            </a:r>
          </a:p>
          <a:p>
            <a:pPr algn="l">
              <a:lnSpc>
                <a:spcPts val="4751"/>
              </a:lnSpc>
            </a:pPr>
            <a:r>
              <a:rPr lang="en-US" sz="339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letter == 't' :</a:t>
            </a:r>
          </a:p>
          <a:p>
            <a:pPr algn="l">
              <a:lnSpc>
                <a:spcPts val="4751"/>
              </a:lnSpc>
            </a:pPr>
            <a:r>
              <a:rPr lang="en-US" sz="339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break</a:t>
            </a:r>
          </a:p>
          <a:p>
            <a:pPr algn="l">
              <a:lnSpc>
                <a:spcPts val="4751"/>
              </a:lnSpc>
            </a:pPr>
            <a:r>
              <a:rPr lang="en-US" sz="339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</a:t>
            </a:r>
            <a:r>
              <a:rPr lang="en-US" sz="3394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print('Current Letter :', letter)</a:t>
            </a:r>
          </a:p>
        </p:txBody>
      </p:sp>
    </p:spTree>
  </p:cSld>
  <p:clrMapOvr>
    <a:masterClrMapping/>
  </p:clrMapOvr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57150"/>
            <a:ext cx="27308314" cy="15360898"/>
          </a:xfrm>
          <a:custGeom>
            <a:avLst/>
            <a:gdLst/>
            <a:ahLst/>
            <a:cxnLst/>
            <a:rect r="r" b="b" t="t" l="l"/>
            <a:pathLst>
              <a:path h="15360898" w="27308314">
                <a:moveTo>
                  <a:pt x="0" y="0"/>
                </a:moveTo>
                <a:lnTo>
                  <a:pt x="27308313" y="0"/>
                </a:lnTo>
                <a:lnTo>
                  <a:pt x="27308313" y="15360898"/>
                </a:lnTo>
                <a:lnTo>
                  <a:pt x="0" y="1536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883099" y="361403"/>
            <a:ext cx="3311247" cy="920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29"/>
              </a:lnSpc>
            </a:pPr>
            <a:r>
              <a:rPr lang="en-US" sz="5378" b="true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9980" y="2652420"/>
            <a:ext cx="15920562" cy="3928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Definition: A function is a block of reusable code that perf</a:t>
            </a: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orms a specific task.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Purpose: Avoids code repetition; promotes code reusability.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Syntax: Defined using the def keyword.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Function Call: Executes the code inside the function.</a:t>
            </a:r>
          </a:p>
          <a:p>
            <a:pPr algn="l"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Parameters: Functions can take input values (arguments).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Return: Can return a result using the return statement.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Benefits: Improves readability, modularity, and maintainability of code.</a:t>
            </a:r>
          </a:p>
        </p:txBody>
      </p:sp>
    </p:spTree>
  </p:cSld>
  <p:clrMapOvr>
    <a:masterClrMapping/>
  </p:clrMapOvr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57150"/>
            <a:ext cx="27308314" cy="15360898"/>
          </a:xfrm>
          <a:custGeom>
            <a:avLst/>
            <a:gdLst/>
            <a:ahLst/>
            <a:cxnLst/>
            <a:rect r="r" b="b" t="t" l="l"/>
            <a:pathLst>
              <a:path h="15360898" w="27308314">
                <a:moveTo>
                  <a:pt x="0" y="0"/>
                </a:moveTo>
                <a:lnTo>
                  <a:pt x="27308313" y="0"/>
                </a:lnTo>
                <a:lnTo>
                  <a:pt x="27308313" y="15360898"/>
                </a:lnTo>
                <a:lnTo>
                  <a:pt x="0" y="1536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759869" y="351878"/>
            <a:ext cx="3557707" cy="98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9"/>
              </a:lnSpc>
            </a:pPr>
            <a:r>
              <a:rPr lang="en-US" sz="5778" b="true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7017" y="2228942"/>
            <a:ext cx="1284895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FFAB40"/>
                </a:solidFill>
                <a:latin typeface="Canva Sans"/>
                <a:ea typeface="Canva Sans"/>
                <a:cs typeface="Canva Sans"/>
                <a:sym typeface="Canva Sans"/>
              </a:rPr>
              <a:t>Syntax</a:t>
            </a:r>
            <a:r>
              <a:rPr lang="en-US" sz="5199" b="true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93308" y="4013654"/>
            <a:ext cx="8224268" cy="2183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2"/>
              </a:lnSpc>
            </a:pPr>
            <a:r>
              <a:rPr lang="en-US" sz="418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def function_name(parameters):</a:t>
            </a:r>
          </a:p>
          <a:p>
            <a:pPr algn="ctr">
              <a:lnSpc>
                <a:spcPts val="5852"/>
              </a:lnSpc>
            </a:pPr>
            <a:r>
              <a:rPr lang="en-US" sz="418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# body of the function</a:t>
            </a:r>
          </a:p>
          <a:p>
            <a:pPr algn="ctr">
              <a:lnSpc>
                <a:spcPts val="5852"/>
              </a:lnSpc>
            </a:pPr>
            <a:r>
              <a:rPr lang="en-US" sz="418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return expression</a:t>
            </a:r>
          </a:p>
        </p:txBody>
      </p:sp>
    </p:spTree>
  </p:cSld>
  <p:clrMapOvr>
    <a:masterClrMapping/>
  </p:clrMapOvr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0"/>
            <a:ext cx="27308314" cy="15360898"/>
          </a:xfrm>
          <a:custGeom>
            <a:avLst/>
            <a:gdLst/>
            <a:ahLst/>
            <a:cxnLst/>
            <a:rect r="r" b="b" t="t" l="l"/>
            <a:pathLst>
              <a:path h="15360898" w="27308314">
                <a:moveTo>
                  <a:pt x="0" y="0"/>
                </a:moveTo>
                <a:lnTo>
                  <a:pt x="27308313" y="0"/>
                </a:lnTo>
                <a:lnTo>
                  <a:pt x="27308313" y="15360898"/>
                </a:lnTo>
                <a:lnTo>
                  <a:pt x="0" y="1536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759869" y="351878"/>
            <a:ext cx="3557707" cy="98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9"/>
              </a:lnSpc>
            </a:pPr>
            <a:r>
              <a:rPr lang="en-US" sz="5778" b="true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3549" y="1982879"/>
            <a:ext cx="11452640" cy="1615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8"/>
              </a:lnSpc>
            </a:pPr>
            <a:r>
              <a:rPr lang="en-US" sz="4634">
                <a:solidFill>
                  <a:srgbClr val="FFAB40"/>
                </a:solidFill>
                <a:latin typeface="Canva Sans"/>
                <a:ea typeface="Canva Sans"/>
                <a:cs typeface="Canva Sans"/>
                <a:sym typeface="Canva Sans"/>
              </a:rPr>
              <a:t>Types of Function Arguments:</a:t>
            </a:r>
          </a:p>
          <a:p>
            <a:pPr algn="l">
              <a:lnSpc>
                <a:spcPts val="6488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917055" y="3246481"/>
            <a:ext cx="5289826" cy="1431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0"/>
              </a:lnSpc>
            </a:pPr>
            <a:r>
              <a:rPr lang="en-US" sz="410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1.</a:t>
            </a:r>
            <a:r>
              <a:rPr lang="en-US" sz="410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Default Arguments</a:t>
            </a:r>
          </a:p>
          <a:p>
            <a:pPr algn="ctr">
              <a:lnSpc>
                <a:spcPts val="575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395703" y="4549457"/>
            <a:ext cx="14875119" cy="1127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7116" indent="-348558" lvl="1">
              <a:lnSpc>
                <a:spcPts val="4520"/>
              </a:lnSpc>
              <a:buFont typeface="Arial"/>
              <a:buChar char="•"/>
            </a:pPr>
            <a:r>
              <a:rPr lang="en-US" sz="322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 </a:t>
            </a:r>
            <a:r>
              <a:rPr lang="en-US" sz="322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4" tooltip="https://www.geeksforgeeks.org/python/default-arguments-in-python/"/>
              </a:rPr>
              <a:t>default argument</a:t>
            </a:r>
            <a:r>
              <a:rPr lang="en-US" sz="322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is a parameter that assumes a default value if a value is not provided in the function call for that argument.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17055" y="6260590"/>
            <a:ext cx="5600105" cy="1419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Keywor</a:t>
            </a:r>
            <a:r>
              <a:rPr lang="en-US" sz="41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 Arguments</a:t>
            </a:r>
          </a:p>
          <a:p>
            <a:pPr algn="ctr">
              <a:lnSpc>
                <a:spcPts val="574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395703" y="7601169"/>
            <a:ext cx="15566001" cy="109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 keywor</a:t>
            </a: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 arguments, values are passed by explicitly specifying the parameter names, so the order doesn’t matter.</a:t>
            </a:r>
          </a:p>
        </p:txBody>
      </p:sp>
    </p:spTree>
  </p:cSld>
  <p:clrMapOvr>
    <a:masterClrMapping/>
  </p:clrMapOvr>
</p:sld>
</file>

<file path=ppt/slides/slide5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0"/>
            <a:ext cx="27308314" cy="15360898"/>
          </a:xfrm>
          <a:custGeom>
            <a:avLst/>
            <a:gdLst/>
            <a:ahLst/>
            <a:cxnLst/>
            <a:rect r="r" b="b" t="t" l="l"/>
            <a:pathLst>
              <a:path h="15360898" w="27308314">
                <a:moveTo>
                  <a:pt x="0" y="0"/>
                </a:moveTo>
                <a:lnTo>
                  <a:pt x="27308313" y="0"/>
                </a:lnTo>
                <a:lnTo>
                  <a:pt x="27308313" y="15360898"/>
                </a:lnTo>
                <a:lnTo>
                  <a:pt x="0" y="1536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759869" y="351878"/>
            <a:ext cx="3557707" cy="98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9"/>
              </a:lnSpc>
            </a:pPr>
            <a:r>
              <a:rPr lang="en-US" sz="5778" b="true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3549" y="1982879"/>
            <a:ext cx="11452640" cy="1615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8"/>
              </a:lnSpc>
            </a:pPr>
            <a:r>
              <a:rPr lang="en-US" sz="4634">
                <a:solidFill>
                  <a:srgbClr val="FFAB40"/>
                </a:solidFill>
                <a:latin typeface="Canva Sans"/>
                <a:ea typeface="Canva Sans"/>
                <a:cs typeface="Canva Sans"/>
                <a:sym typeface="Canva Sans"/>
              </a:rPr>
              <a:t>Types of Function Arguments:</a:t>
            </a:r>
          </a:p>
          <a:p>
            <a:pPr algn="l">
              <a:lnSpc>
                <a:spcPts val="6488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044850" y="3061659"/>
            <a:ext cx="5910731" cy="1431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0"/>
              </a:lnSpc>
            </a:pPr>
            <a:r>
              <a:rPr lang="en-US" sz="410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3.</a:t>
            </a:r>
            <a:r>
              <a:rPr lang="en-US" sz="410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Positional Arguments</a:t>
            </a:r>
          </a:p>
          <a:p>
            <a:pPr algn="ctr">
              <a:lnSpc>
                <a:spcPts val="575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395703" y="4264669"/>
            <a:ext cx="14875119" cy="1127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7116" indent="-348558" lvl="1">
              <a:lnSpc>
                <a:spcPts val="4520"/>
              </a:lnSpc>
              <a:buFont typeface="Arial"/>
              <a:buChar char="•"/>
            </a:pPr>
            <a:r>
              <a:rPr lang="en-US" sz="322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</a:t>
            </a:r>
            <a:r>
              <a:rPr lang="en-US" sz="322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positional arguments, values are assigned to parameters based on their order in the function call.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14375" y="6049555"/>
            <a:ext cx="5841206" cy="1455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4. </a:t>
            </a:r>
            <a:r>
              <a:rPr lang="en-US" sz="4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Arbitrary Arguments</a:t>
            </a:r>
          </a:p>
          <a:p>
            <a:pPr algn="ctr">
              <a:lnSpc>
                <a:spcPts val="588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395703" y="7438299"/>
            <a:ext cx="16240841" cy="114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We can pass v</a:t>
            </a:r>
            <a:r>
              <a:rPr lang="en-US" sz="33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ariable number of arguments to a function using special symbols.</a:t>
            </a:r>
          </a:p>
        </p:txBody>
      </p:sp>
    </p:spTree>
  </p:cSld>
  <p:clrMapOvr>
    <a:masterClrMapping/>
  </p:clrMapOvr>
</p:sld>
</file>

<file path=ppt/slides/slide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27308314" cy="15360898"/>
          </a:xfrm>
          <a:custGeom>
            <a:avLst/>
            <a:gdLst/>
            <a:ahLst/>
            <a:cxnLst/>
            <a:rect r="r" b="b" t="t" l="l"/>
            <a:pathLst>
              <a:path h="15360898" w="27308314">
                <a:moveTo>
                  <a:pt x="0" y="0"/>
                </a:moveTo>
                <a:lnTo>
                  <a:pt x="27308314" y="0"/>
                </a:lnTo>
                <a:lnTo>
                  <a:pt x="27308314" y="15360898"/>
                </a:lnTo>
                <a:lnTo>
                  <a:pt x="0" y="1536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759869" y="351878"/>
            <a:ext cx="3557707" cy="98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9"/>
              </a:lnSpc>
            </a:pPr>
            <a:r>
              <a:rPr lang="en-US" sz="5778" b="true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3549" y="1982879"/>
            <a:ext cx="11452640" cy="1615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8"/>
              </a:lnSpc>
            </a:pPr>
            <a:r>
              <a:rPr lang="en-US" sz="4634">
                <a:solidFill>
                  <a:srgbClr val="FFAB40"/>
                </a:solidFill>
                <a:latin typeface="Canva Sans"/>
                <a:ea typeface="Canva Sans"/>
                <a:cs typeface="Canva Sans"/>
                <a:sym typeface="Canva Sans"/>
              </a:rPr>
              <a:t>Return Statement in Function</a:t>
            </a:r>
          </a:p>
          <a:p>
            <a:pPr algn="l">
              <a:lnSpc>
                <a:spcPts val="6488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635310" y="3254655"/>
            <a:ext cx="16060172" cy="1029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9"/>
              </a:lnSpc>
            </a:pPr>
            <a:r>
              <a:rPr lang="en-US" sz="297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</a:t>
            </a:r>
            <a:r>
              <a:rPr lang="en-US" sz="297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4" tooltip="https://www.geeksforgeeks.org/python/python-return-statement/"/>
              </a:rPr>
              <a:t>return </a:t>
            </a:r>
            <a:r>
              <a:rPr lang="en-US" sz="297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statement en</a:t>
            </a:r>
            <a:r>
              <a:rPr lang="en-US" sz="297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ds a function and sends a value back to the caller. It can return any data type, multiple values (packed into a tuple), or None if no value is given.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35310" y="4731757"/>
            <a:ext cx="152078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AB40"/>
                </a:solidFill>
                <a:latin typeface="Canva Sans"/>
                <a:ea typeface="Canva Sans"/>
                <a:cs typeface="Canva Sans"/>
                <a:sym typeface="Canva Sans"/>
              </a:rPr>
              <a:t>Syntax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08066" y="5755376"/>
            <a:ext cx="395180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eturn [expression]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79745" y="7356916"/>
            <a:ext cx="1485197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return en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ds the function, [expression] is the optional value to return</a:t>
            </a:r>
          </a:p>
        </p:txBody>
      </p:sp>
    </p:spTree>
  </p:cSld>
  <p:clrMapOvr>
    <a:masterClrMapping/>
  </p:clrMapOvr>
</p:sld>
</file>

<file path=ppt/slides/slide5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27308314" cy="15360898"/>
          </a:xfrm>
          <a:custGeom>
            <a:avLst/>
            <a:gdLst/>
            <a:ahLst/>
            <a:cxnLst/>
            <a:rect r="r" b="b" t="t" l="l"/>
            <a:pathLst>
              <a:path h="15360898" w="27308314">
                <a:moveTo>
                  <a:pt x="0" y="0"/>
                </a:moveTo>
                <a:lnTo>
                  <a:pt x="27308314" y="0"/>
                </a:lnTo>
                <a:lnTo>
                  <a:pt x="27308314" y="15360898"/>
                </a:lnTo>
                <a:lnTo>
                  <a:pt x="0" y="1536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759869" y="351878"/>
            <a:ext cx="3557707" cy="98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9"/>
              </a:lnSpc>
            </a:pPr>
            <a:r>
              <a:rPr lang="en-US" sz="5778" b="true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3549" y="1982879"/>
            <a:ext cx="11452640" cy="1615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8"/>
              </a:lnSpc>
            </a:pPr>
            <a:r>
              <a:rPr lang="en-US" sz="4634">
                <a:solidFill>
                  <a:srgbClr val="FFAB40"/>
                </a:solidFill>
                <a:latin typeface="Canva Sans"/>
                <a:ea typeface="Canva Sans"/>
                <a:cs typeface="Canva Sans"/>
                <a:sym typeface="Canva Sans"/>
              </a:rPr>
              <a:t>Global and Local Variables in Python</a:t>
            </a:r>
          </a:p>
          <a:p>
            <a:pPr algn="l">
              <a:lnSpc>
                <a:spcPts val="6488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395703" y="3247080"/>
            <a:ext cx="4618717" cy="1534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4"/>
              </a:lnSpc>
            </a:pPr>
            <a:r>
              <a:rPr lang="en-US" sz="4360">
                <a:solidFill>
                  <a:srgbClr val="FFAB40"/>
                </a:solidFill>
                <a:latin typeface="Canva Sans"/>
                <a:ea typeface="Canva Sans"/>
                <a:cs typeface="Canva Sans"/>
                <a:sym typeface="Canva Sans"/>
              </a:rPr>
              <a:t>1.Loc</a:t>
            </a:r>
            <a:r>
              <a:rPr lang="en-US" sz="4360">
                <a:solidFill>
                  <a:srgbClr val="FFAB40"/>
                </a:solidFill>
                <a:latin typeface="Canva Sans"/>
                <a:ea typeface="Canva Sans"/>
                <a:cs typeface="Canva Sans"/>
                <a:sym typeface="Canva Sans"/>
              </a:rPr>
              <a:t>al Variables:</a:t>
            </a:r>
          </a:p>
          <a:p>
            <a:pPr algn="ctr">
              <a:lnSpc>
                <a:spcPts val="6104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888154" y="4368486"/>
            <a:ext cx="14382667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Local variables are create</a:t>
            </a: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 inside a function and exist only during its execution. 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They cannot be accessed from outside the function.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95703" y="6388891"/>
            <a:ext cx="4829770" cy="1500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4300">
                <a:solidFill>
                  <a:srgbClr val="FFAB40"/>
                </a:solidFill>
                <a:latin typeface="Canva Sans"/>
                <a:ea typeface="Canva Sans"/>
                <a:cs typeface="Canva Sans"/>
                <a:sym typeface="Canva Sans"/>
              </a:rPr>
              <a:t>2.Global</a:t>
            </a:r>
            <a:r>
              <a:rPr lang="en-US" sz="4300">
                <a:solidFill>
                  <a:srgbClr val="FFAB40"/>
                </a:solidFill>
                <a:latin typeface="Canva Sans"/>
                <a:ea typeface="Canva Sans"/>
                <a:cs typeface="Canva Sans"/>
                <a:sym typeface="Canva Sans"/>
              </a:rPr>
              <a:t> Variables:</a:t>
            </a:r>
          </a:p>
          <a:p>
            <a:pPr algn="ctr">
              <a:lnSpc>
                <a:spcPts val="602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888154" y="7458933"/>
            <a:ext cx="13623526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Global variables are 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declared outside all functions and can be accessed anywhere in the program, including inside functions.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730157" y="0"/>
            <a:ext cx="23030959" cy="12954890"/>
          </a:xfrm>
          <a:custGeom>
            <a:avLst/>
            <a:gdLst/>
            <a:ahLst/>
            <a:cxnLst/>
            <a:rect r="r" b="b" t="t" l="l"/>
            <a:pathLst>
              <a:path h="12954890" w="23030959">
                <a:moveTo>
                  <a:pt x="0" y="0"/>
                </a:moveTo>
                <a:lnTo>
                  <a:pt x="23030959" y="0"/>
                </a:lnTo>
                <a:lnTo>
                  <a:pt x="23030959" y="12954890"/>
                </a:lnTo>
                <a:lnTo>
                  <a:pt x="0" y="12954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94355" y="2683382"/>
            <a:ext cx="15392808" cy="598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5"/>
              </a:lnSpc>
            </a:pPr>
            <a:r>
              <a:rPr lang="en-US" sz="3592" b="true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is Python Syntax?</a:t>
            </a: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1. In Python, we don’t need semicolons (;) like in C++ or Java. One line = one statement</a:t>
            </a:r>
          </a:p>
          <a:p>
            <a:pPr algn="l">
              <a:lnSpc>
                <a:spcPts val="3323"/>
              </a:lnSpc>
            </a:pP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Print Statements</a:t>
            </a: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 simple print() statement outputs text in the terminal. </a:t>
            </a:r>
          </a:p>
          <a:p>
            <a:pPr algn="l">
              <a:lnSpc>
                <a:spcPts val="3323"/>
              </a:lnSpc>
            </a:pP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Example: print("Hello") </a:t>
            </a: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Output: Hello </a:t>
            </a:r>
          </a:p>
          <a:p>
            <a:pPr algn="l">
              <a:lnSpc>
                <a:spcPts val="3323"/>
              </a:lnSpc>
            </a:pP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Common Error: Placing two print() statements on the same line causes a syntax error. </a:t>
            </a:r>
          </a:p>
          <a:p>
            <a:pPr algn="l">
              <a:lnSpc>
                <a:spcPts val="3323"/>
              </a:lnSpc>
            </a:pP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Example: print("Hello") print("World") # SyntaxError: invalid syntax </a:t>
            </a:r>
          </a:p>
          <a:p>
            <a:pPr algn="l">
              <a:lnSpc>
                <a:spcPts val="3323"/>
              </a:lnSpc>
            </a:pPr>
          </a:p>
          <a:p>
            <a:pPr algn="l">
              <a:lnSpc>
                <a:spcPts val="3323"/>
              </a:lnSpc>
            </a:pPr>
          </a:p>
        </p:txBody>
      </p:sp>
    </p:spTree>
  </p:cSld>
  <p:clrMapOvr>
    <a:masterClrMapping/>
  </p:clrMapOvr>
</p:sld>
</file>

<file path=ppt/slides/slide6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27308314" cy="15360898"/>
          </a:xfrm>
          <a:custGeom>
            <a:avLst/>
            <a:gdLst/>
            <a:ahLst/>
            <a:cxnLst/>
            <a:rect r="r" b="b" t="t" l="l"/>
            <a:pathLst>
              <a:path h="15360898" w="27308314">
                <a:moveTo>
                  <a:pt x="0" y="0"/>
                </a:moveTo>
                <a:lnTo>
                  <a:pt x="27308314" y="0"/>
                </a:lnTo>
                <a:lnTo>
                  <a:pt x="27308314" y="15360898"/>
                </a:lnTo>
                <a:lnTo>
                  <a:pt x="0" y="15360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848624" y="2595588"/>
            <a:ext cx="11380197" cy="7512602"/>
          </a:xfrm>
          <a:custGeom>
            <a:avLst/>
            <a:gdLst/>
            <a:ahLst/>
            <a:cxnLst/>
            <a:rect r="r" b="b" t="t" l="l"/>
            <a:pathLst>
              <a:path h="7512602" w="11380197">
                <a:moveTo>
                  <a:pt x="0" y="0"/>
                </a:moveTo>
                <a:lnTo>
                  <a:pt x="11380197" y="0"/>
                </a:lnTo>
                <a:lnTo>
                  <a:pt x="11380197" y="7512602"/>
                </a:lnTo>
                <a:lnTo>
                  <a:pt x="0" y="75126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95" t="-1719" r="0" b="-108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759869" y="351878"/>
            <a:ext cx="3557707" cy="98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9"/>
              </a:lnSpc>
            </a:pPr>
            <a:r>
              <a:rPr lang="en-US" sz="5778" b="true">
                <a:solidFill>
                  <a:srgbClr val="FFAB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77017" y="1623765"/>
            <a:ext cx="11452640" cy="791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8"/>
              </a:lnSpc>
            </a:pPr>
            <a:r>
              <a:rPr lang="en-US" sz="4634">
                <a:solidFill>
                  <a:srgbClr val="FFAB40"/>
                </a:solidFill>
                <a:latin typeface="Canva Sans"/>
                <a:ea typeface="Canva Sans"/>
                <a:cs typeface="Canva Sans"/>
                <a:sym typeface="Canva Sans"/>
              </a:rPr>
              <a:t>Built-in functions:</a:t>
            </a:r>
          </a:p>
        </p:txBody>
      </p:sp>
    </p:spTree>
  </p:cSld>
  <p:clrMapOvr>
    <a:masterClrMapping/>
  </p:clrMapOvr>
</p:sld>
</file>

<file path=ppt/slides/slide6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-10800000">
            <a:off x="0" y="0"/>
            <a:ext cx="18288000" cy="10287762"/>
          </a:xfrm>
          <a:custGeom>
            <a:avLst/>
            <a:gdLst/>
            <a:ahLst/>
            <a:cxnLst/>
            <a:rect r="r" b="b" t="t" l="l"/>
            <a:pathLst>
              <a:path h="10287762" w="18288000">
                <a:moveTo>
                  <a:pt x="0" y="0"/>
                </a:moveTo>
                <a:lnTo>
                  <a:pt x="18288000" y="0"/>
                </a:lnTo>
                <a:lnTo>
                  <a:pt x="18288000" y="10287762"/>
                </a:lnTo>
                <a:lnTo>
                  <a:pt x="0" y="10287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" t="-10616" r="-10669" b="-11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978" y="0"/>
            <a:ext cx="18656610" cy="10299802"/>
          </a:xfrm>
          <a:custGeom>
            <a:avLst/>
            <a:gdLst/>
            <a:ahLst/>
            <a:cxnLst/>
            <a:rect r="r" b="b" t="t" l="l"/>
            <a:pathLst>
              <a:path h="10299802" w="18656610">
                <a:moveTo>
                  <a:pt x="0" y="0"/>
                </a:moveTo>
                <a:lnTo>
                  <a:pt x="18656610" y="0"/>
                </a:lnTo>
                <a:lnTo>
                  <a:pt x="18656610" y="10299802"/>
                </a:lnTo>
                <a:lnTo>
                  <a:pt x="0" y="102998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9" r="0" b="-1639"/>
            </a:stretch>
          </a:blipFill>
        </p:spPr>
      </p:sp>
    </p:spTree>
  </p:cSld>
  <p:clrMapOvr>
    <a:masterClrMapping/>
  </p:clrMapOvr>
</p:sld>
</file>

<file path=ppt/slides/slide6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-10800000">
            <a:off x="0" y="0"/>
            <a:ext cx="18288000" cy="10287762"/>
          </a:xfrm>
          <a:custGeom>
            <a:avLst/>
            <a:gdLst/>
            <a:ahLst/>
            <a:cxnLst/>
            <a:rect r="r" b="b" t="t" l="l"/>
            <a:pathLst>
              <a:path h="10287762" w="18288000">
                <a:moveTo>
                  <a:pt x="0" y="0"/>
                </a:moveTo>
                <a:lnTo>
                  <a:pt x="18288000" y="0"/>
                </a:lnTo>
                <a:lnTo>
                  <a:pt x="18288000" y="10287762"/>
                </a:lnTo>
                <a:lnTo>
                  <a:pt x="0" y="10287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" t="-10616" r="-10669" b="-11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065709" y="1839540"/>
            <a:ext cx="12860139" cy="2739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8"/>
              </a:lnSpc>
            </a:pPr>
          </a:p>
          <a:p>
            <a:pPr algn="l">
              <a:lnSpc>
                <a:spcPts val="7208"/>
              </a:lnSpc>
            </a:pPr>
          </a:p>
          <a:p>
            <a:pPr algn="l">
              <a:lnSpc>
                <a:spcPts val="7208"/>
              </a:lnSpc>
            </a:pPr>
            <a:r>
              <a:rPr lang="en-US" b="true" sz="605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Assignment </a:t>
            </a:r>
          </a:p>
        </p:txBody>
      </p:sp>
    </p:spTree>
  </p:cSld>
  <p:clrMapOvr>
    <a:masterClrMapping/>
  </p:clrMapOvr>
</p:sld>
</file>

<file path=ppt/slides/slide6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-10800000">
            <a:off x="0" y="-762"/>
            <a:ext cx="18288000" cy="10287762"/>
          </a:xfrm>
          <a:custGeom>
            <a:avLst/>
            <a:gdLst/>
            <a:ahLst/>
            <a:cxnLst/>
            <a:rect r="r" b="b" t="t" l="l"/>
            <a:pathLst>
              <a:path h="10287762" w="18288000">
                <a:moveTo>
                  <a:pt x="0" y="0"/>
                </a:moveTo>
                <a:lnTo>
                  <a:pt x="18288000" y="0"/>
                </a:lnTo>
                <a:lnTo>
                  <a:pt x="18288000" y="10287762"/>
                </a:lnTo>
                <a:lnTo>
                  <a:pt x="0" y="10287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" t="-10616" r="-10669" b="-11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22295" y="3115612"/>
            <a:ext cx="8954881" cy="3069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75"/>
              </a:lnSpc>
            </a:pPr>
            <a:r>
              <a:rPr lang="en-US" sz="10231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 !!</a:t>
            </a:r>
          </a:p>
          <a:p>
            <a:pPr algn="l">
              <a:lnSpc>
                <a:spcPts val="12175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28286892" cy="15911347"/>
          </a:xfrm>
          <a:custGeom>
            <a:avLst/>
            <a:gdLst/>
            <a:ahLst/>
            <a:cxnLst/>
            <a:rect r="r" b="b" t="t" l="l"/>
            <a:pathLst>
              <a:path h="15911347" w="28286892">
                <a:moveTo>
                  <a:pt x="0" y="0"/>
                </a:moveTo>
                <a:lnTo>
                  <a:pt x="28286892" y="0"/>
                </a:lnTo>
                <a:lnTo>
                  <a:pt x="28286892" y="15911347"/>
                </a:lnTo>
                <a:lnTo>
                  <a:pt x="0" y="159113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6898" y="2244304"/>
            <a:ext cx="17853904" cy="7379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6"/>
              </a:lnSpc>
            </a:pPr>
            <a:r>
              <a:rPr lang="en-US" sz="6189" b="true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What are Comments?</a:t>
            </a:r>
          </a:p>
          <a:p>
            <a:pPr algn="l">
              <a:lnSpc>
                <a:spcPts val="7366"/>
              </a:lnSpc>
            </a:pPr>
          </a:p>
          <a:p>
            <a:pPr algn="l" marL="1336403" indent="-668202" lvl="1">
              <a:lnSpc>
                <a:spcPts val="7366"/>
              </a:lnSpc>
              <a:buFont typeface="Arial"/>
              <a:buChar char="•"/>
            </a:pPr>
            <a:r>
              <a:rPr lang="en-US" sz="618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Used to write notes in code to explain what it does.</a:t>
            </a:r>
          </a:p>
          <a:p>
            <a:pPr algn="l" marL="1336403" indent="-668202" lvl="1">
              <a:lnSpc>
                <a:spcPts val="7366"/>
              </a:lnSpc>
              <a:buFont typeface="Arial"/>
              <a:buChar char="•"/>
            </a:pPr>
            <a:r>
              <a:rPr lang="en-US" sz="618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Ignored by Python → Not executed.</a:t>
            </a:r>
          </a:p>
          <a:p>
            <a:pPr algn="l" marL="1336403" indent="-668202" lvl="1">
              <a:lnSpc>
                <a:spcPts val="7366"/>
              </a:lnSpc>
              <a:buFont typeface="Arial"/>
              <a:buChar char="•"/>
            </a:pPr>
            <a:r>
              <a:rPr lang="en-US" sz="618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Start with # (hash symbol).</a:t>
            </a:r>
          </a:p>
          <a:p>
            <a:pPr algn="l">
              <a:lnSpc>
                <a:spcPts val="7366"/>
              </a:lnSpc>
            </a:pPr>
          </a:p>
          <a:p>
            <a:pPr algn="l">
              <a:lnSpc>
                <a:spcPts val="7366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0"/>
            <a:ext cx="26280388" cy="14782691"/>
          </a:xfrm>
          <a:custGeom>
            <a:avLst/>
            <a:gdLst/>
            <a:ahLst/>
            <a:cxnLst/>
            <a:rect r="r" b="b" t="t" l="l"/>
            <a:pathLst>
              <a:path h="14782691" w="26280388">
                <a:moveTo>
                  <a:pt x="0" y="0"/>
                </a:moveTo>
                <a:lnTo>
                  <a:pt x="26280387" y="0"/>
                </a:lnTo>
                <a:lnTo>
                  <a:pt x="26280387" y="14782691"/>
                </a:lnTo>
                <a:lnTo>
                  <a:pt x="0" y="147826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696831" y="511423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0348" y="511423"/>
            <a:ext cx="17507652" cy="9605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575" b="true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Indentation in Python </a:t>
            </a:r>
          </a:p>
          <a:p>
            <a:pPr algn="l">
              <a:lnSpc>
                <a:spcPts val="4254"/>
              </a:lnSpc>
            </a:pP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Indentation is crucial for defining </a:t>
            </a:r>
            <a:r>
              <a:rPr lang="en-US" sz="357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code blocks</a:t>
            </a: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(e.g., in if statements).</a:t>
            </a:r>
          </a:p>
          <a:p>
            <a:pPr algn="l">
              <a:lnSpc>
                <a:spcPts val="4254"/>
              </a:lnSpc>
            </a:pP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Example: 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name = "Radha" 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 name == "Radha":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print(name) # Correctly indented; </a:t>
            </a:r>
          </a:p>
          <a:p>
            <a:pPr algn="l">
              <a:lnSpc>
                <a:spcPts val="4254"/>
              </a:lnSpc>
            </a:pP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Output: Radha</a:t>
            </a:r>
          </a:p>
          <a:p>
            <a:pPr algn="l">
              <a:lnSpc>
                <a:spcPts val="4254"/>
              </a:lnSpc>
            </a:pP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Common Error: Missing or incorrect indentation. Example: 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name = "Radha"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 name == "Radha": 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print(name)      # IndentationError: expected an indented block</a:t>
            </a:r>
          </a:p>
          <a:p>
            <a:pPr algn="l">
              <a:lnSpc>
                <a:spcPts val="4254"/>
              </a:lnSpc>
            </a:pP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 C++/Java, we use {} for blocks. In Python, indentation defines blocks.</a:t>
            </a:r>
          </a:p>
          <a:p>
            <a:pPr algn="l">
              <a:lnSpc>
                <a:spcPts val="4254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905114" y="2372555"/>
            <a:ext cx="10299449" cy="301489"/>
            <a:chOff x="0" y="0"/>
            <a:chExt cx="5314632" cy="1555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905114" y="2928772"/>
            <a:ext cx="12263878" cy="272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856"/>
              </a:lnSpc>
            </a:pPr>
            <a:r>
              <a:rPr lang="en-US" b="true" sz="9145" spc="9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Variables and Data Types in Python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DAGYKR_3Vas</dc:identifier>
  <dcterms:modified xsi:type="dcterms:W3CDTF">2011-08-01T06:04:30Z</dcterms:modified>
  <cp:revision>1</cp:revision>
  <dc:title>Python SIG</dc:title>
</cp:coreProperties>
</file>

<file path=docProps/thumbnail.jpeg>
</file>